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7" r:id="rId2"/>
    <p:sldId id="404" r:id="rId3"/>
    <p:sldId id="406" r:id="rId4"/>
    <p:sldId id="408" r:id="rId5"/>
    <p:sldId id="407" r:id="rId6"/>
    <p:sldId id="349" r:id="rId7"/>
    <p:sldId id="350" r:id="rId8"/>
    <p:sldId id="354" r:id="rId9"/>
    <p:sldId id="355" r:id="rId10"/>
    <p:sldId id="356" r:id="rId11"/>
    <p:sldId id="401" r:id="rId12"/>
    <p:sldId id="405" r:id="rId13"/>
    <p:sldId id="402" r:id="rId14"/>
    <p:sldId id="357" r:id="rId15"/>
    <p:sldId id="358" r:id="rId16"/>
    <p:sldId id="403" r:id="rId17"/>
    <p:sldId id="359" r:id="rId18"/>
    <p:sldId id="360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409" r:id="rId34"/>
    <p:sldId id="390" r:id="rId35"/>
    <p:sldId id="391" r:id="rId36"/>
    <p:sldId id="392" r:id="rId37"/>
    <p:sldId id="410" r:id="rId38"/>
    <p:sldId id="393" r:id="rId39"/>
    <p:sldId id="40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41" autoAdjust="0"/>
  </p:normalViewPr>
  <p:slideViewPr>
    <p:cSldViewPr>
      <p:cViewPr>
        <p:scale>
          <a:sx n="75" d="100"/>
          <a:sy n="75" d="100"/>
        </p:scale>
        <p:origin x="-157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71C4-E54F-244D-820D-D3DE95A62215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4CAD-B612-6A45-A4C6-4A5233F2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8691-7807-6B49-9370-AF7F7F0E64A9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3CE-5D39-144A-989C-44686202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2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33CE-5D39-144A-989C-44686202B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31F587-CFBC-4679-9097-91F1A0C404B3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21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36035C-7794-4F58-B85F-6CF3F748048D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22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FB879"/>
                </a:solidFill>
              </a:defRPr>
            </a:lvl1pPr>
          </a:lstStyle>
          <a:p>
            <a:r>
              <a:rPr lang="en-US" smtClean="0"/>
              <a:t>ASEN 5090 Axelrad and Larson</a:t>
            </a:r>
            <a:endParaRPr lang="en-US" dirty="0"/>
          </a:p>
        </p:txBody>
      </p:sp>
      <p:pic>
        <p:nvPicPr>
          <p:cNvPr id="10" name="Picture 9" descr="UCB_logo-horiz_WHT–smal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6159326"/>
            <a:ext cx="2247900" cy="5337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3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psworld.com/gnss-system/algorithms-methods/innovation-precise-point-positioning-7040" TargetMode="External"/><Relationship Id="rId3" Type="http://schemas.openxmlformats.org/officeDocument/2006/relationships/hyperlink" Target="http://www.insidegnss.com/auto/NovDec06GNSSSolutions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app.geod.nrcan.gc.ca/geod/account-compte/login.ph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4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gs.org/" TargetMode="Externa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nng.esoc.esa.int/gps/gps.html" TargetMode="External"/><Relationship Id="rId4" Type="http://schemas.openxmlformats.org/officeDocument/2006/relationships/hyperlink" Target="http://www.gfz-potsdam.de/pb1/igs/index_IGS.html" TargetMode="External"/><Relationship Id="rId5" Type="http://schemas.openxmlformats.org/officeDocument/2006/relationships/hyperlink" Target="http://www.ngs.noaa.gov/orbits" TargetMode="External"/><Relationship Id="rId6" Type="http://schemas.openxmlformats.org/officeDocument/2006/relationships/hyperlink" Target="http://www.geod.nrcan.gc.ca/products-produits/index_e.php" TargetMode="External"/><Relationship Id="rId7" Type="http://schemas.openxmlformats.org/officeDocument/2006/relationships/hyperlink" Target="http://lox.ucsd.edu/" TargetMode="External"/><Relationship Id="rId8" Type="http://schemas.openxmlformats.org/officeDocument/2006/relationships/hyperlink" Target="http://maia.usno.navy.mil/eo/" TargetMode="External"/><Relationship Id="rId9" Type="http://schemas.openxmlformats.org/officeDocument/2006/relationships/hyperlink" Target="http://geoweb.mit.edu/~tah/MIT_IGS_AC" TargetMode="External"/><Relationship Id="rId10" Type="http://schemas.openxmlformats.org/officeDocument/2006/relationships/hyperlink" Target="http://www.pecny.cz/go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iub.unibe.ch/content/research/gnss/code___research/index_eng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ial_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/>
          <a:stretch/>
        </p:blipFill>
        <p:spPr>
          <a:xfrm>
            <a:off x="3073400" y="270932"/>
            <a:ext cx="6070600" cy="3386667"/>
          </a:xfrm>
          <a:prstGeom prst="rect">
            <a:avLst/>
          </a:prstGeom>
        </p:spPr>
      </p:pic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Differential GPS &amp;</a:t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Carrier Phase Positioning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22313" y="609601"/>
            <a:ext cx="7772400" cy="37973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ASEN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5090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52578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900">
                <a:latin typeface="Comic Sans MS" charset="0"/>
              </a:rPr>
              <a:t> </a:t>
            </a:r>
          </a:p>
          <a:p>
            <a:r>
              <a:rPr lang="en-US" sz="900">
                <a:latin typeface="Comic Sans MS" charset="0"/>
              </a:rPr>
              <a:t>ASEN 5090 LECTURE NOTES – LARSON, AXELRAD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35133" y="3429000"/>
            <a:ext cx="32004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www.esri.com</a:t>
            </a:r>
            <a:r>
              <a:rPr lang="en-US" sz="900" dirty="0"/>
              <a:t>/news/</a:t>
            </a:r>
            <a:r>
              <a:rPr lang="en-US" sz="900" dirty="0" err="1"/>
              <a:t>arcuser</a:t>
            </a:r>
            <a:r>
              <a:rPr lang="en-US" sz="900" dirty="0"/>
              <a:t>/0103/differential1of2.html</a:t>
            </a:r>
          </a:p>
        </p:txBody>
      </p:sp>
    </p:spTree>
    <p:extLst>
      <p:ext uri="{BB962C8B-B14F-4D97-AF65-F5344CB8AC3E}">
        <p14:creationId xmlns:p14="http://schemas.microsoft.com/office/powerpoint/2010/main" val="282472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A8616931-2E4E-7A47-BF5E-7F49B2DDB73F}" type="slidenum">
              <a:rPr lang="en-US" sz="900">
                <a:latin typeface="Comic Sans MS" charset="0"/>
              </a:rPr>
              <a:pPr eaLnBrk="1" hangingPunct="1"/>
              <a:t>10</a:t>
            </a:fld>
            <a:endParaRPr lang="en-US" sz="900">
              <a:latin typeface="Comic Sans M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NDGPS System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473950" cy="2590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Nationwide DGPS system operated by Coast Guard</a:t>
            </a:r>
          </a:p>
          <a:p>
            <a:pPr eaLnBrk="1" hangingPunct="1"/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System overview</a:t>
            </a:r>
          </a:p>
          <a:p>
            <a:pPr lvl="1" eaLnBrk="1" hangingPunct="1"/>
            <a:r>
              <a:rPr lang="en-US" sz="1800" dirty="0">
                <a:latin typeface="Arial" charset="0"/>
                <a:ea typeface="ＭＳ Ｐゴシック" charset="0"/>
              </a:rPr>
              <a:t>Corrections transmitted in 285-325 KHz band at 100-200 bps</a:t>
            </a:r>
          </a:p>
          <a:p>
            <a:pPr lvl="1" eaLnBrk="1" hangingPunct="1"/>
            <a:r>
              <a:rPr lang="en-US" sz="1800" dirty="0">
                <a:latin typeface="Arial" charset="0"/>
                <a:ea typeface="ＭＳ Ｐゴシック" charset="0"/>
              </a:rPr>
              <a:t>Latency on order of 2-5 sec</a:t>
            </a:r>
          </a:p>
          <a:p>
            <a:pPr lvl="1" eaLnBrk="1" hangingPunct="1"/>
            <a:r>
              <a:rPr lang="en-US" sz="1800" dirty="0">
                <a:latin typeface="Arial" charset="0"/>
                <a:ea typeface="ＭＳ Ｐゴシック" charset="0"/>
              </a:rPr>
              <a:t>~400 km range</a:t>
            </a:r>
          </a:p>
          <a:p>
            <a:pPr lvl="1" eaLnBrk="1" hangingPunct="1"/>
            <a:r>
              <a:rPr lang="en-US" sz="1800" dirty="0">
                <a:latin typeface="Arial" charset="0"/>
                <a:ea typeface="ＭＳ Ｐゴシック" charset="0"/>
              </a:rPr>
              <a:t>Guarantees 10 m horizontal accuracy in all coverage areas</a:t>
            </a:r>
          </a:p>
          <a:p>
            <a:pPr lvl="2" eaLnBrk="1" hangingPunct="1"/>
            <a:r>
              <a:rPr lang="en-US" sz="1800" dirty="0">
                <a:latin typeface="Arial" charset="0"/>
                <a:ea typeface="ＭＳ Ｐゴシック" charset="0"/>
              </a:rPr>
              <a:t>Actual accuracy often on meter level</a:t>
            </a:r>
          </a:p>
          <a:p>
            <a:pPr lvl="1" eaLnBrk="1" hangingPunct="1"/>
            <a:r>
              <a:rPr lang="en-US" sz="1800" dirty="0">
                <a:latin typeface="Arial" charset="0"/>
                <a:ea typeface="ＭＳ Ｐゴシック" charset="0"/>
              </a:rPr>
              <a:t>Also broadcasts integrity messages</a:t>
            </a:r>
          </a:p>
          <a:p>
            <a:pPr eaLnBrk="1" hangingPunct="1"/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038600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A8616931-2E4E-7A47-BF5E-7F49B2DDB73F}" type="slidenum">
              <a:rPr lang="en-US" sz="900">
                <a:latin typeface="Comic Sans MS" charset="0"/>
              </a:rPr>
              <a:pPr eaLnBrk="1" hangingPunct="1"/>
              <a:t>11</a:t>
            </a:fld>
            <a:endParaRPr lang="en-US" sz="900">
              <a:latin typeface="Comic Sans M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NDGPS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pic>
        <p:nvPicPr>
          <p:cNvPr id="4" name="Picture 3" descr="US_DGPS_Coverage_MAY13_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11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ons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320808" cy="5486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54864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895600"/>
            <a:ext cx="890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meters</a:t>
            </a:r>
          </a:p>
        </p:txBody>
      </p:sp>
    </p:spTree>
    <p:extLst>
      <p:ext uri="{BB962C8B-B14F-4D97-AF65-F5344CB8AC3E}">
        <p14:creationId xmlns:p14="http://schemas.microsoft.com/office/powerpoint/2010/main" val="190326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A8616931-2E4E-7A47-BF5E-7F49B2DDB73F}" type="slidenum">
              <a:rPr lang="en-US" sz="900">
                <a:latin typeface="Comic Sans MS" charset="0"/>
              </a:rPr>
              <a:pPr eaLnBrk="1" hangingPunct="1"/>
              <a:t>13</a:t>
            </a:fld>
            <a:endParaRPr lang="en-US" sz="900">
              <a:latin typeface="Comic Sans M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364162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From their website:</a:t>
            </a:r>
            <a:b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b="1" dirty="0" smtClean="0"/>
              <a:t>Why </a:t>
            </a:r>
            <a:r>
              <a:rPr lang="en-US" b="1" dirty="0"/>
              <a:t>use DGPS?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DGPS accuracy and integrity are better than GPS.</a:t>
            </a:r>
            <a:br>
              <a:rPr lang="en-US" dirty="0"/>
            </a:br>
            <a:r>
              <a:rPr lang="en-US" dirty="0"/>
              <a:t>* Accuracy improvement (2drms): Positions of 10 meters or better are achievable using DGPS (USCG signals) vs. 100 meters or better for GPS (Standard Positioning Service)</a:t>
            </a:r>
            <a:br>
              <a:rPr lang="en-US" dirty="0"/>
            </a:br>
            <a:r>
              <a:rPr lang="en-US" dirty="0"/>
              <a:t>* Integrity improvement: Provides an independent check of each GPS satellite's signal, and reports whether it's good or bad.	</a:t>
            </a:r>
            <a:br>
              <a:rPr lang="en-US" dirty="0"/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91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89792E8B-7F69-3243-B33F-EA8B72E894BC}" type="slidenum">
              <a:rPr lang="en-US" sz="900">
                <a:latin typeface="Comic Sans MS" charset="0"/>
              </a:rPr>
              <a:pPr eaLnBrk="1" hangingPunct="1"/>
              <a:t>14</a:t>
            </a:fld>
            <a:endParaRPr lang="en-US" sz="900">
              <a:latin typeface="Comic Sans MS" charset="0"/>
            </a:endParaRPr>
          </a:p>
        </p:txBody>
      </p:sp>
      <p:sp>
        <p:nvSpPr>
          <p:cNvPr id="550914" name="AutoShape 2"/>
          <p:cNvSpPr>
            <a:spLocks noChangeArrowheads="1"/>
          </p:cNvSpPr>
          <p:nvPr/>
        </p:nvSpPr>
        <p:spPr bwMode="auto">
          <a:xfrm>
            <a:off x="430213" y="1298575"/>
            <a:ext cx="3173412" cy="5175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0915" name="AutoShape 3"/>
          <p:cNvSpPr>
            <a:spLocks noChangeArrowheads="1"/>
          </p:cNvSpPr>
          <p:nvPr/>
        </p:nvSpPr>
        <p:spPr bwMode="auto">
          <a:xfrm>
            <a:off x="822325" y="2089150"/>
            <a:ext cx="2230438" cy="5175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0916" name="AutoShape 4"/>
          <p:cNvSpPr>
            <a:spLocks noChangeArrowheads="1"/>
          </p:cNvSpPr>
          <p:nvPr/>
        </p:nvSpPr>
        <p:spPr bwMode="auto">
          <a:xfrm>
            <a:off x="822325" y="2865438"/>
            <a:ext cx="2230438" cy="5175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Aircraft Landing</a:t>
            </a:r>
          </a:p>
        </p:txBody>
      </p:sp>
      <p:sp>
        <p:nvSpPr>
          <p:cNvPr id="24583" name="Line 6"/>
          <p:cNvSpPr>
            <a:spLocks noChangeShapeType="1"/>
          </p:cNvSpPr>
          <p:nvPr/>
        </p:nvSpPr>
        <p:spPr bwMode="auto">
          <a:xfrm>
            <a:off x="0" y="6154738"/>
            <a:ext cx="9144000" cy="14287"/>
          </a:xfrm>
          <a:prstGeom prst="line">
            <a:avLst/>
          </a:prstGeom>
          <a:noFill/>
          <a:ln w="50800">
            <a:solidFill>
              <a:srgbClr val="3399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584" name="Group 7"/>
          <p:cNvGrpSpPr>
            <a:grpSpLocks/>
          </p:cNvGrpSpPr>
          <p:nvPr/>
        </p:nvGrpSpPr>
        <p:grpSpPr bwMode="auto">
          <a:xfrm>
            <a:off x="4852988" y="1089025"/>
            <a:ext cx="1209675" cy="554038"/>
            <a:chOff x="3508" y="759"/>
            <a:chExt cx="762" cy="349"/>
          </a:xfrm>
        </p:grpSpPr>
        <p:sp>
          <p:nvSpPr>
            <p:cNvPr id="24618" name="Oval 8"/>
            <p:cNvSpPr>
              <a:spLocks noChangeArrowheads="1"/>
            </p:cNvSpPr>
            <p:nvPr/>
          </p:nvSpPr>
          <p:spPr bwMode="auto">
            <a:xfrm>
              <a:off x="3748" y="787"/>
              <a:ext cx="288" cy="28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9" name="Rectangle 9"/>
            <p:cNvSpPr>
              <a:spLocks noChangeArrowheads="1"/>
            </p:cNvSpPr>
            <p:nvPr/>
          </p:nvSpPr>
          <p:spPr bwMode="auto">
            <a:xfrm>
              <a:off x="4078" y="759"/>
              <a:ext cx="192" cy="348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0" name="Rectangle 10"/>
            <p:cNvSpPr>
              <a:spLocks noChangeArrowheads="1"/>
            </p:cNvSpPr>
            <p:nvPr/>
          </p:nvSpPr>
          <p:spPr bwMode="auto">
            <a:xfrm>
              <a:off x="3508" y="760"/>
              <a:ext cx="192" cy="348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5" name="Line 11"/>
          <p:cNvSpPr>
            <a:spLocks noChangeShapeType="1"/>
          </p:cNvSpPr>
          <p:nvPr/>
        </p:nvSpPr>
        <p:spPr bwMode="auto">
          <a:xfrm flipV="1">
            <a:off x="0" y="3508375"/>
            <a:ext cx="9144000" cy="0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2"/>
          <p:cNvSpPr>
            <a:spLocks noChangeShapeType="1"/>
          </p:cNvSpPr>
          <p:nvPr/>
        </p:nvSpPr>
        <p:spPr bwMode="auto">
          <a:xfrm flipV="1">
            <a:off x="0" y="2762250"/>
            <a:ext cx="9144000" cy="0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3"/>
          <p:cNvSpPr>
            <a:spLocks noChangeShapeType="1"/>
          </p:cNvSpPr>
          <p:nvPr/>
        </p:nvSpPr>
        <p:spPr bwMode="auto">
          <a:xfrm flipV="1">
            <a:off x="0" y="1987550"/>
            <a:ext cx="9144000" cy="0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2217738" cy="585788"/>
          </a:xfrm>
          <a:noFill/>
        </p:spPr>
        <p:txBody>
          <a:bodyPr lIns="92075" tIns="46038" rIns="92075" bIns="46038"/>
          <a:lstStyle/>
          <a:p>
            <a:pPr algn="ctr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Ionosphere</a:t>
            </a:r>
          </a:p>
        </p:txBody>
      </p:sp>
      <p:sp>
        <p:nvSpPr>
          <p:cNvPr id="24589" name="Rectangle 15"/>
          <p:cNvSpPr>
            <a:spLocks noChangeArrowheads="1"/>
          </p:cNvSpPr>
          <p:nvPr/>
        </p:nvSpPr>
        <p:spPr bwMode="auto">
          <a:xfrm>
            <a:off x="803275" y="2879725"/>
            <a:ext cx="215106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r>
              <a:rPr lang="en-US" sz="2000"/>
              <a:t>Troposphere</a:t>
            </a:r>
          </a:p>
        </p:txBody>
      </p:sp>
      <p:grpSp>
        <p:nvGrpSpPr>
          <p:cNvPr id="24590" name="Group 16"/>
          <p:cNvGrpSpPr>
            <a:grpSpLocks/>
          </p:cNvGrpSpPr>
          <p:nvPr/>
        </p:nvGrpSpPr>
        <p:grpSpPr bwMode="auto">
          <a:xfrm>
            <a:off x="203200" y="5086350"/>
            <a:ext cx="1885950" cy="1081088"/>
            <a:chOff x="128" y="3204"/>
            <a:chExt cx="1188" cy="681"/>
          </a:xfrm>
        </p:grpSpPr>
        <p:grpSp>
          <p:nvGrpSpPr>
            <p:cNvPr id="24614" name="Group 17"/>
            <p:cNvGrpSpPr>
              <a:grpSpLocks/>
            </p:cNvGrpSpPr>
            <p:nvPr/>
          </p:nvGrpSpPr>
          <p:grpSpPr bwMode="auto">
            <a:xfrm>
              <a:off x="925" y="3237"/>
              <a:ext cx="391" cy="648"/>
              <a:chOff x="1417" y="2185"/>
              <a:chExt cx="375" cy="648"/>
            </a:xfrm>
          </p:grpSpPr>
          <p:sp>
            <p:nvSpPr>
              <p:cNvPr id="24616" name="Line 18"/>
              <p:cNvSpPr>
                <a:spLocks noChangeShapeType="1"/>
              </p:cNvSpPr>
              <p:nvPr/>
            </p:nvSpPr>
            <p:spPr bwMode="auto">
              <a:xfrm>
                <a:off x="1608" y="2405"/>
                <a:ext cx="0" cy="4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7" name="AutoShape 19"/>
              <p:cNvSpPr>
                <a:spLocks noChangeArrowheads="1"/>
              </p:cNvSpPr>
              <p:nvPr/>
            </p:nvSpPr>
            <p:spPr bwMode="auto">
              <a:xfrm rot="10800000">
                <a:off x="1417" y="2185"/>
                <a:ext cx="375" cy="274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15" name="Text Box 20"/>
            <p:cNvSpPr txBox="1">
              <a:spLocks noChangeArrowheads="1"/>
            </p:cNvSpPr>
            <p:nvPr/>
          </p:nvSpPr>
          <p:spPr bwMode="auto">
            <a:xfrm>
              <a:off x="128" y="3204"/>
              <a:ext cx="78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Ground</a:t>
              </a:r>
            </a:p>
            <a:p>
              <a:pPr algn="ctr"/>
              <a:r>
                <a:rPr lang="en-US" sz="1800"/>
                <a:t>Reference</a:t>
              </a:r>
            </a:p>
            <a:p>
              <a:pPr algn="ctr"/>
              <a:r>
                <a:rPr lang="en-US" sz="1800"/>
                <a:t>Receiver</a:t>
              </a:r>
            </a:p>
          </p:txBody>
        </p:sp>
      </p:grpSp>
      <p:sp>
        <p:nvSpPr>
          <p:cNvPr id="24591" name="Line 21"/>
          <p:cNvSpPr>
            <a:spLocks noChangeShapeType="1"/>
          </p:cNvSpPr>
          <p:nvPr/>
        </p:nvSpPr>
        <p:spPr bwMode="auto">
          <a:xfrm flipH="1">
            <a:off x="1989138" y="1670050"/>
            <a:ext cx="3440112" cy="33813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Text Box 22"/>
          <p:cNvSpPr txBox="1">
            <a:spLocks noChangeArrowheads="1"/>
          </p:cNvSpPr>
          <p:nvPr/>
        </p:nvSpPr>
        <p:spPr bwMode="auto">
          <a:xfrm>
            <a:off x="6265863" y="1192213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Satellite</a:t>
            </a:r>
          </a:p>
        </p:txBody>
      </p:sp>
      <p:sp>
        <p:nvSpPr>
          <p:cNvPr id="24593" name="AutoShape 23"/>
          <p:cNvSpPr>
            <a:spLocks noChangeArrowheads="1"/>
          </p:cNvSpPr>
          <p:nvPr/>
        </p:nvSpPr>
        <p:spPr bwMode="auto">
          <a:xfrm>
            <a:off x="246063" y="3805238"/>
            <a:ext cx="2230437" cy="5175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24"/>
          <p:cNvSpPr>
            <a:spLocks noChangeArrowheads="1"/>
          </p:cNvSpPr>
          <p:nvPr/>
        </p:nvSpPr>
        <p:spPr bwMode="auto">
          <a:xfrm>
            <a:off x="255588" y="3819525"/>
            <a:ext cx="21510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r>
              <a:rPr lang="en-US" sz="2000"/>
              <a:t>Multipath</a:t>
            </a:r>
          </a:p>
        </p:txBody>
      </p:sp>
      <p:sp>
        <p:nvSpPr>
          <p:cNvPr id="24595" name="Text Box 25"/>
          <p:cNvSpPr txBox="1">
            <a:spLocks noChangeArrowheads="1"/>
          </p:cNvSpPr>
          <p:nvPr/>
        </p:nvSpPr>
        <p:spPr bwMode="auto">
          <a:xfrm rot="-2762498">
            <a:off x="3245644" y="2693194"/>
            <a:ext cx="1320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~20,000km</a:t>
            </a:r>
          </a:p>
        </p:txBody>
      </p:sp>
      <p:sp>
        <p:nvSpPr>
          <p:cNvPr id="24596" name="Line 26"/>
          <p:cNvSpPr>
            <a:spLocks noChangeShapeType="1"/>
          </p:cNvSpPr>
          <p:nvPr/>
        </p:nvSpPr>
        <p:spPr bwMode="auto">
          <a:xfrm>
            <a:off x="8867775" y="2032000"/>
            <a:ext cx="0" cy="681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Line 27"/>
          <p:cNvSpPr>
            <a:spLocks noChangeShapeType="1"/>
          </p:cNvSpPr>
          <p:nvPr/>
        </p:nvSpPr>
        <p:spPr bwMode="auto">
          <a:xfrm>
            <a:off x="8866188" y="2809875"/>
            <a:ext cx="0" cy="681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8" name="Text Box 28"/>
          <p:cNvSpPr txBox="1">
            <a:spLocks noChangeArrowheads="1"/>
          </p:cNvSpPr>
          <p:nvPr/>
        </p:nvSpPr>
        <p:spPr bwMode="auto">
          <a:xfrm>
            <a:off x="7675563" y="2933700"/>
            <a:ext cx="107950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~0-12km</a:t>
            </a:r>
          </a:p>
        </p:txBody>
      </p:sp>
      <p:sp>
        <p:nvSpPr>
          <p:cNvPr id="24599" name="Text Box 29"/>
          <p:cNvSpPr txBox="1">
            <a:spLocks noChangeArrowheads="1"/>
          </p:cNvSpPr>
          <p:nvPr/>
        </p:nvSpPr>
        <p:spPr bwMode="auto">
          <a:xfrm>
            <a:off x="7331075" y="2187575"/>
            <a:ext cx="146050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~50-1000km</a:t>
            </a:r>
          </a:p>
        </p:txBody>
      </p:sp>
      <p:pic>
        <p:nvPicPr>
          <p:cNvPr id="24600" name="Picture 30" descr="MCj02376260000[1]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5663" y="3784600"/>
            <a:ext cx="237648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1" name="Line 31"/>
          <p:cNvSpPr>
            <a:spLocks noChangeShapeType="1"/>
          </p:cNvSpPr>
          <p:nvPr/>
        </p:nvSpPr>
        <p:spPr bwMode="auto">
          <a:xfrm>
            <a:off x="5424488" y="1677988"/>
            <a:ext cx="1119187" cy="21050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Text Box 32"/>
          <p:cNvSpPr txBox="1">
            <a:spLocks noChangeArrowheads="1"/>
          </p:cNvSpPr>
          <p:nvPr/>
        </p:nvSpPr>
        <p:spPr bwMode="auto">
          <a:xfrm>
            <a:off x="7494588" y="3711575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Aircraft</a:t>
            </a:r>
          </a:p>
        </p:txBody>
      </p:sp>
      <p:sp>
        <p:nvSpPr>
          <p:cNvPr id="24603" name="Line 33"/>
          <p:cNvSpPr>
            <a:spLocks noChangeShapeType="1"/>
          </p:cNvSpPr>
          <p:nvPr/>
        </p:nvSpPr>
        <p:spPr bwMode="auto">
          <a:xfrm flipV="1">
            <a:off x="2138363" y="4284663"/>
            <a:ext cx="3746500" cy="1030287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04" name="Group 34"/>
          <p:cNvGrpSpPr>
            <a:grpSpLocks/>
          </p:cNvGrpSpPr>
          <p:nvPr/>
        </p:nvGrpSpPr>
        <p:grpSpPr bwMode="auto">
          <a:xfrm>
            <a:off x="4151313" y="4953000"/>
            <a:ext cx="1982787" cy="1198563"/>
            <a:chOff x="2533" y="3019"/>
            <a:chExt cx="1331" cy="856"/>
          </a:xfrm>
        </p:grpSpPr>
        <p:pic>
          <p:nvPicPr>
            <p:cNvPr id="24612" name="Picture 35" descr="MCIN00046_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" y="3019"/>
              <a:ext cx="1331" cy="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13" name="Rectangle 36"/>
            <p:cNvSpPr>
              <a:spLocks noChangeArrowheads="1"/>
            </p:cNvSpPr>
            <p:nvPr/>
          </p:nvSpPr>
          <p:spPr bwMode="auto">
            <a:xfrm>
              <a:off x="3255" y="3108"/>
              <a:ext cx="439" cy="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605" name="Text Box 37"/>
          <p:cNvSpPr txBox="1">
            <a:spLocks noChangeArrowheads="1"/>
          </p:cNvSpPr>
          <p:nvPr/>
        </p:nvSpPr>
        <p:spPr bwMode="auto">
          <a:xfrm rot="3746550">
            <a:off x="5518944" y="2470944"/>
            <a:ext cx="1320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~20,000km</a:t>
            </a:r>
          </a:p>
        </p:txBody>
      </p:sp>
      <p:sp>
        <p:nvSpPr>
          <p:cNvPr id="24606" name="Text Box 38"/>
          <p:cNvSpPr txBox="1">
            <a:spLocks noChangeArrowheads="1"/>
          </p:cNvSpPr>
          <p:nvPr/>
        </p:nvSpPr>
        <p:spPr bwMode="auto">
          <a:xfrm rot="-907284">
            <a:off x="2947988" y="4335463"/>
            <a:ext cx="25082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Differential Corrections</a:t>
            </a:r>
          </a:p>
        </p:txBody>
      </p:sp>
      <p:sp>
        <p:nvSpPr>
          <p:cNvPr id="24607" name="Text Box 39"/>
          <p:cNvSpPr txBox="1">
            <a:spLocks noChangeArrowheads="1"/>
          </p:cNvSpPr>
          <p:nvPr/>
        </p:nvSpPr>
        <p:spPr bwMode="auto">
          <a:xfrm>
            <a:off x="3319463" y="54911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Airport</a:t>
            </a:r>
          </a:p>
        </p:txBody>
      </p:sp>
      <p:sp>
        <p:nvSpPr>
          <p:cNvPr id="550952" name="AutoShape 40"/>
          <p:cNvSpPr>
            <a:spLocks noChangeArrowheads="1"/>
          </p:cNvSpPr>
          <p:nvPr/>
        </p:nvSpPr>
        <p:spPr bwMode="auto">
          <a:xfrm>
            <a:off x="819150" y="2863850"/>
            <a:ext cx="2230438" cy="517525"/>
          </a:xfrm>
          <a:prstGeom prst="roundRect">
            <a:avLst>
              <a:gd name="adj" fmla="val 16667"/>
            </a:avLst>
          </a:prstGeom>
          <a:solidFill>
            <a:schemeClr val="bg2">
              <a:alpha val="70195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Rectangle 41"/>
          <p:cNvSpPr>
            <a:spLocks noChangeArrowheads="1"/>
          </p:cNvSpPr>
          <p:nvPr/>
        </p:nvSpPr>
        <p:spPr bwMode="auto">
          <a:xfrm>
            <a:off x="309563" y="1325563"/>
            <a:ext cx="34147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r>
              <a:rPr lang="en-US" sz="2000"/>
              <a:t>Satellite Clock / Orbit</a:t>
            </a:r>
          </a:p>
        </p:txBody>
      </p:sp>
      <p:sp>
        <p:nvSpPr>
          <p:cNvPr id="550954" name="AutoShape 42"/>
          <p:cNvSpPr>
            <a:spLocks noChangeArrowheads="1"/>
          </p:cNvSpPr>
          <p:nvPr/>
        </p:nvSpPr>
        <p:spPr bwMode="auto">
          <a:xfrm>
            <a:off x="441325" y="1295400"/>
            <a:ext cx="3160713" cy="517525"/>
          </a:xfrm>
          <a:prstGeom prst="roundRect">
            <a:avLst>
              <a:gd name="adj" fmla="val 16667"/>
            </a:avLst>
          </a:prstGeom>
          <a:solidFill>
            <a:schemeClr val="bg2">
              <a:alpha val="70195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0955" name="AutoShape 43"/>
          <p:cNvSpPr>
            <a:spLocks noChangeArrowheads="1"/>
          </p:cNvSpPr>
          <p:nvPr/>
        </p:nvSpPr>
        <p:spPr bwMode="auto">
          <a:xfrm>
            <a:off x="819150" y="2092325"/>
            <a:ext cx="2230438" cy="517525"/>
          </a:xfrm>
          <a:prstGeom prst="roundRect">
            <a:avLst>
              <a:gd name="adj" fmla="val 16667"/>
            </a:avLst>
          </a:prstGeom>
          <a:solidFill>
            <a:schemeClr val="bg2">
              <a:alpha val="70195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50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4" grpId="0" animBg="1"/>
      <p:bldP spid="550915" grpId="0" animBg="1"/>
      <p:bldP spid="550916" grpId="0" animBg="1"/>
      <p:bldP spid="550952" grpId="0" animBg="1"/>
      <p:bldP spid="550954" grpId="0" animBg="1"/>
      <p:bldP spid="5509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517A6163-A6AE-8D4F-9899-6F63B9660B26}" type="slidenum">
              <a:rPr lang="en-US" sz="900">
                <a:latin typeface="Comic Sans MS" charset="0"/>
              </a:rPr>
              <a:pPr eaLnBrk="1" hangingPunct="1"/>
              <a:t>15</a:t>
            </a:fld>
            <a:endParaRPr lang="en-US" sz="900">
              <a:latin typeface="Comic Sans MS" charset="0"/>
            </a:endParaRPr>
          </a:p>
        </p:txBody>
      </p:sp>
      <p:sp>
        <p:nvSpPr>
          <p:cNvPr id="25603" name="AutoShape 2"/>
          <p:cNvSpPr>
            <a:spLocks noChangeArrowheads="1"/>
          </p:cNvSpPr>
          <p:nvPr/>
        </p:nvSpPr>
        <p:spPr bwMode="auto">
          <a:xfrm>
            <a:off x="1155700" y="5168900"/>
            <a:ext cx="7580313" cy="51752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Accuracy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489950" cy="4249738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Typical standalone errors are too large for some applications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Precision approach and landing, surveying, etc.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One solution – Local Area Differential GPS (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LDGPS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Surveyed reference station provides differential corrections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Effective if reference station is within ~50-100 km</a:t>
            </a:r>
          </a:p>
        </p:txBody>
      </p:sp>
      <p:graphicFrame>
        <p:nvGraphicFramePr>
          <p:cNvPr id="551941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46503"/>
              </p:ext>
            </p:extLst>
          </p:nvPr>
        </p:nvGraphicFramePr>
        <p:xfrm>
          <a:off x="1143000" y="2743200"/>
          <a:ext cx="7602538" cy="3133728"/>
        </p:xfrm>
        <a:graphic>
          <a:graphicData uri="http://schemas.openxmlformats.org/drawingml/2006/table">
            <a:tbl>
              <a:tblPr/>
              <a:tblGrid>
                <a:gridCol w="2400300"/>
                <a:gridCol w="2111375"/>
                <a:gridCol w="3090863"/>
              </a:tblGrid>
              <a:tr h="522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Error Source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RMS Error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RMS LDGPS Error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Satellite Clock / Orbit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 – 4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Ionosphere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2 – 10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Troposphere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1 – 3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0.2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Multipath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 – 5 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 – 5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Total Error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3.7 – 12.3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-107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0.2 – 5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533400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WAAS</a:t>
            </a:r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/>
              <a:t>the data from the </a:t>
            </a:r>
            <a:r>
              <a:rPr lang="en-US" dirty="0" smtClean="0"/>
              <a:t>WRS (reference station) </a:t>
            </a:r>
            <a:r>
              <a:rPr lang="en-US" dirty="0"/>
              <a:t>sites, the WMSs </a:t>
            </a:r>
            <a:r>
              <a:rPr lang="en-US" dirty="0" smtClean="0"/>
              <a:t>(master stations) generate </a:t>
            </a:r>
            <a:r>
              <a:rPr lang="en-US" dirty="0"/>
              <a:t>two different sets of corrections: </a:t>
            </a:r>
            <a:r>
              <a:rPr lang="en-US" b="1" dirty="0"/>
              <a:t>fast and slow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The fast corrections are for errors which are changing rapidly and primarily concern the GPS satellites' instantaneous positions and clock errors. These corrections are considered user position-independent, which means they can be applied instantly by any receiver inside the WAAS broadcast </a:t>
            </a:r>
            <a:r>
              <a:rPr lang="en-US" dirty="0" smtClean="0"/>
              <a:t>footprint. </a:t>
            </a:r>
          </a:p>
          <a:p>
            <a:endParaRPr lang="en-US" dirty="0"/>
          </a:p>
          <a:p>
            <a:r>
              <a:rPr lang="en-US" dirty="0" smtClean="0"/>
              <a:t>The slow corrections include long-term ephemeris and clock error estimates, as well as </a:t>
            </a:r>
            <a:r>
              <a:rPr lang="en-US" dirty="0" err="1" smtClean="0"/>
              <a:t>ionospheric</a:t>
            </a:r>
            <a:r>
              <a:rPr lang="en-US" dirty="0" smtClean="0"/>
              <a:t> delay.</a:t>
            </a:r>
          </a:p>
          <a:p>
            <a:endParaRPr lang="en-US" dirty="0"/>
          </a:p>
          <a:p>
            <a:r>
              <a:rPr lang="en-US" dirty="0"/>
              <a:t>While the slow data can be updated every minute if necessary, </a:t>
            </a:r>
            <a:r>
              <a:rPr lang="en-US" dirty="0" smtClean="0"/>
              <a:t>they are typically only updated every 2 minutes and are considered valid for up to 6 minutes.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9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3276600" y="3505200"/>
            <a:ext cx="5867400" cy="2497138"/>
            <a:chOff x="264" y="2054"/>
            <a:chExt cx="4676" cy="2245"/>
          </a:xfrm>
        </p:grpSpPr>
        <p:grpSp>
          <p:nvGrpSpPr>
            <p:cNvPr id="26630" name="Group 5"/>
            <p:cNvGrpSpPr>
              <a:grpSpLocks/>
            </p:cNvGrpSpPr>
            <p:nvPr/>
          </p:nvGrpSpPr>
          <p:grpSpPr bwMode="auto">
            <a:xfrm>
              <a:off x="264" y="2055"/>
              <a:ext cx="4676" cy="2244"/>
              <a:chOff x="393" y="1957"/>
              <a:chExt cx="4676" cy="2244"/>
            </a:xfrm>
          </p:grpSpPr>
          <p:grpSp>
            <p:nvGrpSpPr>
              <p:cNvPr id="26632" name="Group 6"/>
              <p:cNvGrpSpPr>
                <a:grpSpLocks/>
              </p:cNvGrpSpPr>
              <p:nvPr/>
            </p:nvGrpSpPr>
            <p:grpSpPr bwMode="auto">
              <a:xfrm>
                <a:off x="1216" y="1977"/>
                <a:ext cx="3853" cy="2224"/>
                <a:chOff x="1775" y="1296"/>
                <a:chExt cx="3985" cy="2544"/>
              </a:xfrm>
            </p:grpSpPr>
            <p:pic>
              <p:nvPicPr>
                <p:cNvPr id="26634" name="Picture 7" descr="phases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5" y="1369"/>
                  <a:ext cx="3985" cy="2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3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28" y="1332"/>
                  <a:ext cx="2682" cy="430"/>
                </a:xfrm>
                <a:prstGeom prst="rect">
                  <a:avLst/>
                </a:prstGeom>
                <a:gradFill rotWithShape="0">
                  <a:gsLst>
                    <a:gs pos="0">
                      <a:srgbClr val="0033C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endParaRPr lang="en-US" sz="3600" b="1"/>
                </a:p>
              </p:txBody>
            </p:sp>
            <p:sp>
              <p:nvSpPr>
                <p:cNvPr id="26636" name="AutoShape 9"/>
                <p:cNvSpPr>
                  <a:spLocks noChangeArrowheads="1"/>
                </p:cNvSpPr>
                <p:nvPr/>
              </p:nvSpPr>
              <p:spPr bwMode="auto">
                <a:xfrm flipV="1">
                  <a:off x="1813" y="1296"/>
                  <a:ext cx="1150" cy="509"/>
                </a:xfrm>
                <a:prstGeom prst="rtTriangl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en-US"/>
                </a:p>
              </p:txBody>
            </p:sp>
            <p:sp>
              <p:nvSpPr>
                <p:cNvPr id="26637" name="AutoShape 10"/>
                <p:cNvSpPr>
                  <a:spLocks noChangeArrowheads="1"/>
                </p:cNvSpPr>
                <p:nvPr/>
              </p:nvSpPr>
              <p:spPr bwMode="auto">
                <a:xfrm flipH="1" flipV="1">
                  <a:off x="3461" y="1332"/>
                  <a:ext cx="1187" cy="436"/>
                </a:xfrm>
                <a:prstGeom prst="rtTriangl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en-US"/>
                </a:p>
              </p:txBody>
            </p:sp>
            <p:sp>
              <p:nvSpPr>
                <p:cNvPr id="26638" name="Text Box 11"/>
                <p:cNvSpPr txBox="1">
                  <a:spLocks noChangeArrowheads="1"/>
                </p:cNvSpPr>
                <p:nvPr/>
              </p:nvSpPr>
              <p:spPr bwMode="auto">
                <a:xfrm flipV="1">
                  <a:off x="3384" y="3404"/>
                  <a:ext cx="2260" cy="40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0033CC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 lIns="92075" tIns="46038" rIns="92075" bIns="46038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endParaRPr lang="en-US" sz="3600" b="1"/>
                </a:p>
              </p:txBody>
            </p:sp>
            <p:sp>
              <p:nvSpPr>
                <p:cNvPr id="26639" name="AutoShape 12"/>
                <p:cNvSpPr>
                  <a:spLocks noChangeArrowheads="1"/>
                </p:cNvSpPr>
                <p:nvPr/>
              </p:nvSpPr>
              <p:spPr bwMode="auto">
                <a:xfrm>
                  <a:off x="3384" y="3404"/>
                  <a:ext cx="805" cy="436"/>
                </a:xfrm>
                <a:prstGeom prst="rtTriangl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en-US"/>
                </a:p>
              </p:txBody>
            </p:sp>
            <p:sp>
              <p:nvSpPr>
                <p:cNvPr id="26640" name="AutoShape 13"/>
                <p:cNvSpPr>
                  <a:spLocks noChangeArrowheads="1"/>
                </p:cNvSpPr>
                <p:nvPr/>
              </p:nvSpPr>
              <p:spPr bwMode="auto">
                <a:xfrm flipH="1">
                  <a:off x="4840" y="3404"/>
                  <a:ext cx="804" cy="436"/>
                </a:xfrm>
                <a:prstGeom prst="rtTriangl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endParaRPr lang="en-US"/>
                </a:p>
              </p:txBody>
            </p:sp>
            <p:sp>
              <p:nvSpPr>
                <p:cNvPr id="26641" name="WordArt 14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3422" y="3477"/>
                  <a:ext cx="2222" cy="290"/>
                </a:xfrm>
                <a:prstGeom prst="rect">
                  <a:avLst/>
                </a:pr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spc="720">
                      <a:solidFill>
                        <a:srgbClr val="33CC33"/>
                      </a:solidFill>
                      <a:effectLst>
                        <a:outerShdw blurRad="63500" dist="46662" dir="3284183" algn="ctr" rotWithShape="0">
                          <a:srgbClr val="4D4D4D">
                            <a:alpha val="74997"/>
                          </a:srgbClr>
                        </a:outerShdw>
                      </a:effectLst>
                      <a:latin typeface="Arial Black"/>
                      <a:ea typeface="Arial Black"/>
                      <a:cs typeface="Arial Black"/>
                    </a:rPr>
                    <a:t>JPALS/LAAS</a:t>
                  </a:r>
                </a:p>
              </p:txBody>
            </p:sp>
            <p:sp>
              <p:nvSpPr>
                <p:cNvPr id="26642" name="WordArt 15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388" y="1369"/>
                  <a:ext cx="1571" cy="327"/>
                </a:xfrm>
                <a:prstGeom prst="rect">
                  <a:avLst/>
                </a:pr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sz="3600" kern="10" spc="720">
                      <a:solidFill>
                        <a:srgbClr val="33CC33"/>
                      </a:solidFill>
                      <a:effectLst>
                        <a:outerShdw blurRad="63500" dist="46662" dir="3284183" algn="ctr" rotWithShape="0">
                          <a:srgbClr val="4D4D4D">
                            <a:alpha val="74997"/>
                          </a:srgbClr>
                        </a:outerShdw>
                      </a:effectLst>
                      <a:latin typeface="Arial Black"/>
                      <a:ea typeface="Arial Black"/>
                      <a:cs typeface="Arial Black"/>
                    </a:rPr>
                    <a:t>GPS</a:t>
                  </a:r>
                </a:p>
              </p:txBody>
            </p:sp>
          </p:grpSp>
          <p:sp>
            <p:nvSpPr>
              <p:cNvPr id="26633" name="AutoShape 16"/>
              <p:cNvSpPr>
                <a:spLocks noChangeArrowheads="1"/>
              </p:cNvSpPr>
              <p:nvPr/>
            </p:nvSpPr>
            <p:spPr bwMode="auto">
              <a:xfrm>
                <a:off x="393" y="1957"/>
                <a:ext cx="850" cy="18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31" name="Rectangle 17"/>
            <p:cNvSpPr>
              <a:spLocks noChangeArrowheads="1"/>
            </p:cNvSpPr>
            <p:nvPr/>
          </p:nvSpPr>
          <p:spPr bwMode="auto">
            <a:xfrm>
              <a:off x="2744" y="2054"/>
              <a:ext cx="1189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EB2E4749-C350-6E4D-B0C2-A5E30D54DC7F}" type="slidenum">
              <a:rPr lang="en-US" sz="900">
                <a:latin typeface="Comic Sans MS" charset="0"/>
              </a:rPr>
              <a:pPr eaLnBrk="1" hangingPunct="1"/>
              <a:t>17</a:t>
            </a:fld>
            <a:endParaRPr lang="en-US" sz="900">
              <a:latin typeface="Comic Sans MS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LAAS / JPALS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4338" y="1219199"/>
            <a:ext cx="8188325" cy="50196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FAA Local Area Augmentation System (LAAS)</a:t>
            </a:r>
          </a:p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DoD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Joint Precision Approach and Landing System (JPALS)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Similar architecture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Differential code corrections and integrity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JPALS differences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P(Y) code, full tracking on L1 / L2, concerns for RFI + Jamming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2C25E839-F5EE-064D-907E-A04518E2463D}" type="slidenum">
              <a:rPr lang="en-US" sz="900">
                <a:latin typeface="Comic Sans MS" charset="0"/>
              </a:rPr>
              <a:pPr eaLnBrk="1" hangingPunct="1"/>
              <a:t>18</a:t>
            </a:fld>
            <a:endParaRPr lang="en-US" sz="900">
              <a:latin typeface="Comic Sans MS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Wide Area DGPS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938" y="1143000"/>
            <a:ext cx="8478837" cy="3575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Reference station measurements collected at master station which computes corrections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Errors are estimated separately such that corrections can be interpolated between reference stations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Corrections typically broadcast via satellite link (SBAS)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FAA WAAS system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25 reference stations across US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Measurements processed by master station and broadcast via geostationary satellites (C/A code like signal with 250 bps data channel)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Transmits both PR corrections and integrity information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b="1" dirty="0">
                <a:latin typeface="Arial" charset="0"/>
                <a:ea typeface="ＭＳ Ｐゴシック" charset="0"/>
              </a:rPr>
              <a:t>Accuracy &lt;= 3 m (95%) according to Garmin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4021137"/>
            <a:ext cx="2990850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D5A9A-2FBE-401C-8EB9-BD9F87D0068D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High precision positioning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026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To improve accuracy and precision of position solutions you need to: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Reduce orbit error contribution to solution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Reduce satellite clock error contribution to solution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Reduce </a:t>
            </a:r>
            <a:r>
              <a:rPr lang="en-US" dirty="0" err="1" smtClean="0"/>
              <a:t>ionospheric</a:t>
            </a:r>
            <a:r>
              <a:rPr lang="en-US" dirty="0" smtClean="0"/>
              <a:t> and tropospheric errors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Reduce multipath and receiver tracking noise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Carrier phase measurements have much better multipath and tracking noise than pseudorange measurements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Other errors can be reduced by: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Differencing phase measurements from your platform with observations from nearby reference stations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Using “products” developed using global networks of reference stations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ons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7200"/>
            <a:ext cx="7320808" cy="5486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54864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838200" y="2971800"/>
            <a:ext cx="890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8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“CARRIER PHASE”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channel first locks onto the carrier signal it measures the fractional phase between 0 and 1 cycle</a:t>
            </a:r>
          </a:p>
          <a:p>
            <a:r>
              <a:rPr lang="en-US" dirty="0" smtClean="0"/>
              <a:t>As the tracking loop adjusts the carrier replica to stay aligned with the received signal, it accumulates the frequency adjustments made.  </a:t>
            </a:r>
          </a:p>
          <a:p>
            <a:r>
              <a:rPr lang="en-US" dirty="0" smtClean="0"/>
              <a:t>The initial phase and the accumulated adjustments give a precise measure of range with an ambiguity that corresponds to the total range when the tracking begins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D736F1-D82C-4C1A-A885-947991254AA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06BD44-34F7-4A1D-88EE-97BD683434E5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orient="vert"/>
          </p:nvPr>
        </p:nvSpPr>
        <p:spPr>
          <a:xfrm>
            <a:off x="7048500" y="395288"/>
            <a:ext cx="1485900" cy="57896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CARRIER PHASE MODEL</a:t>
            </a:r>
          </a:p>
        </p:txBody>
      </p:sp>
      <p:graphicFrame>
        <p:nvGraphicFramePr>
          <p:cNvPr id="104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083114"/>
              </p:ext>
            </p:extLst>
          </p:nvPr>
        </p:nvGraphicFramePr>
        <p:xfrm>
          <a:off x="195263" y="520700"/>
          <a:ext cx="665480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90" name="Equation" r:id="rId4" imgW="6646680" imgH="5677560" progId="Equation.DSMT4">
                  <p:embed/>
                </p:oleObj>
              </mc:Choice>
              <mc:Fallback>
                <p:oleObj name="Equation" r:id="rId4" imgW="6646680" imgH="5677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520700"/>
                        <a:ext cx="6654800" cy="53467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TextBox 3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838200"/>
            <a:ext cx="6019800" cy="426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362200" y="1143000"/>
            <a:ext cx="4343400" cy="396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58B7D-2E20-4109-A040-C4E57B43C908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COMPARE PSEUDORANGE and CARRIER PHASE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217863"/>
            <a:ext cx="8229600" cy="29289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bias term N does not appear in pseudorange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ionospheric</a:t>
            </a:r>
            <a:r>
              <a:rPr lang="en-US" dirty="0">
                <a:ea typeface="ＭＳ Ｐゴシック" charset="0"/>
                <a:cs typeface="ＭＳ Ｐゴシック" charset="0"/>
              </a:rPr>
              <a:t> delay is equal magnitude but opposite sign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troposphere, geometric range, clock, and troposphere errors are the same in both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multipath errors are different (phase multipath error much smaller than pseudorange)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noise terms are different (factor of 100 smaller in phase data) </a:t>
            </a:r>
          </a:p>
        </p:txBody>
      </p:sp>
      <p:graphicFrame>
        <p:nvGraphicFramePr>
          <p:cNvPr id="151574" name="Object 22"/>
          <p:cNvGraphicFramePr>
            <a:graphicFrameLocks noChangeAspect="1"/>
          </p:cNvGraphicFramePr>
          <p:nvPr/>
        </p:nvGraphicFramePr>
        <p:xfrm>
          <a:off x="1365250" y="1828800"/>
          <a:ext cx="6465888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14" name="Equation" r:id="rId4" imgW="5046840" imgH="932400" progId="Equation.DSMT4">
                  <p:embed/>
                </p:oleObj>
              </mc:Choice>
              <mc:Fallback>
                <p:oleObj name="Equation" r:id="rId4" imgW="5046840" imgH="93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1828800"/>
                        <a:ext cx="6465888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78" name="TextBox 4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6E2A6E-ABD9-4254-BC27-5E672349804F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Carrier Phase Measurements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ln>
            <a:noFill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Carrier phase measurements can be measured to 1mm precision with a 1-sigma accuracy of ~5mm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only use phase measurements as pseudorange if integer ambiguities are </a:t>
            </a:r>
            <a:r>
              <a:rPr lang="en-US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known exactly or are estimated.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Two </a:t>
            </a:r>
            <a:r>
              <a:rPr lang="en-US" dirty="0">
                <a:ea typeface="ＭＳ Ｐゴシック" charset="0"/>
                <a:cs typeface="ＭＳ Ｐゴシック" charset="0"/>
              </a:rPr>
              <a:t>primary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techniques: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</a:rPr>
              <a:t>Standalone, post-processed solutions </a:t>
            </a:r>
            <a:r>
              <a:rPr lang="en-US" dirty="0" smtClean="0">
                <a:ea typeface="ＭＳ Ｐゴシック" charset="0"/>
              </a:rPr>
              <a:t>- Must </a:t>
            </a:r>
            <a:r>
              <a:rPr lang="en-US" dirty="0">
                <a:ea typeface="ＭＳ Ｐゴシック" charset="0"/>
              </a:rPr>
              <a:t>have enough data such that geometry varies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</a:rPr>
              <a:t>Relative </a:t>
            </a:r>
            <a:r>
              <a:rPr lang="en-US" dirty="0" smtClean="0">
                <a:ea typeface="ＭＳ Ｐゴシック" charset="0"/>
              </a:rPr>
              <a:t>positioning, aka Real</a:t>
            </a:r>
            <a:r>
              <a:rPr lang="en-US" dirty="0">
                <a:ea typeface="ＭＳ Ｐゴシック" charset="0"/>
              </a:rPr>
              <a:t>-time kinematic (RTK)</a:t>
            </a:r>
          </a:p>
          <a:p>
            <a:pPr marL="640080"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ＭＳ Ｐゴシック" charset="0"/>
            </a:endParaRPr>
          </a:p>
        </p:txBody>
      </p:sp>
      <p:graphicFrame>
        <p:nvGraphicFramePr>
          <p:cNvPr id="15976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986099"/>
              </p:ext>
            </p:extLst>
          </p:nvPr>
        </p:nvGraphicFramePr>
        <p:xfrm>
          <a:off x="954088" y="2286000"/>
          <a:ext cx="632777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38" name="Equation" r:id="rId3" imgW="2654300" imgH="254000" progId="Equation.3">
                  <p:embed/>
                </p:oleObj>
              </mc:Choice>
              <mc:Fallback>
                <p:oleObj name="Equation" r:id="rId3" imgW="2654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286000"/>
                        <a:ext cx="6327775" cy="63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70" name="TextBox 5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ACE15A-F3C1-488F-AA46-7D1791EF72E4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07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Double Difference Carrier Phase Observable</a:t>
            </a:r>
          </a:p>
        </p:txBody>
      </p:sp>
      <p:sp>
        <p:nvSpPr>
          <p:cNvPr id="1608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/>
                <a:cs typeface="ＭＳ Ｐゴシック"/>
              </a:rPr>
              <a:t>Single difference (two sites, one satellite, one freq)</a:t>
            </a: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  <a:p>
            <a:pPr eaLnBrk="1" hangingPunct="1"/>
            <a:r>
              <a:rPr lang="en-US" smtClean="0">
                <a:ea typeface="ＭＳ Ｐゴシック"/>
                <a:cs typeface="ＭＳ Ｐゴシック"/>
              </a:rPr>
              <a:t>Double difference is the difference of the SD for two satellites (j,k)</a:t>
            </a:r>
          </a:p>
        </p:txBody>
      </p:sp>
      <p:grpSp>
        <p:nvGrpSpPr>
          <p:cNvPr id="160839" name="Group 4"/>
          <p:cNvGrpSpPr>
            <a:grpSpLocks/>
          </p:cNvGrpSpPr>
          <p:nvPr/>
        </p:nvGrpSpPr>
        <p:grpSpPr bwMode="auto">
          <a:xfrm>
            <a:off x="7315200" y="1295400"/>
            <a:ext cx="1587500" cy="1582737"/>
            <a:chOff x="4760" y="558"/>
            <a:chExt cx="1000" cy="997"/>
          </a:xfrm>
        </p:grpSpPr>
        <p:grpSp>
          <p:nvGrpSpPr>
            <p:cNvPr id="160848" name="Group 5"/>
            <p:cNvGrpSpPr>
              <a:grpSpLocks noChangeAspect="1"/>
            </p:cNvGrpSpPr>
            <p:nvPr/>
          </p:nvGrpSpPr>
          <p:grpSpPr bwMode="auto">
            <a:xfrm>
              <a:off x="4833" y="558"/>
              <a:ext cx="396" cy="182"/>
              <a:chOff x="3508" y="759"/>
              <a:chExt cx="762" cy="349"/>
            </a:xfrm>
          </p:grpSpPr>
          <p:sp>
            <p:nvSpPr>
              <p:cNvPr id="160864" name="Oval 6"/>
              <p:cNvSpPr>
                <a:spLocks noChangeAspect="1" noChangeArrowheads="1"/>
              </p:cNvSpPr>
              <p:nvPr/>
            </p:nvSpPr>
            <p:spPr bwMode="auto">
              <a:xfrm>
                <a:off x="3748" y="787"/>
                <a:ext cx="288" cy="28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865" name="Rectangle 7"/>
              <p:cNvSpPr>
                <a:spLocks noChangeAspect="1" noChangeArrowheads="1"/>
              </p:cNvSpPr>
              <p:nvPr/>
            </p:nvSpPr>
            <p:spPr bwMode="auto">
              <a:xfrm>
                <a:off x="4078" y="759"/>
                <a:ext cx="192" cy="348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866" name="Rectangle 8"/>
              <p:cNvSpPr>
                <a:spLocks noChangeAspect="1" noChangeArrowheads="1"/>
              </p:cNvSpPr>
              <p:nvPr/>
            </p:nvSpPr>
            <p:spPr bwMode="auto">
              <a:xfrm>
                <a:off x="3508" y="760"/>
                <a:ext cx="192" cy="348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0849" name="Group 9"/>
            <p:cNvGrpSpPr>
              <a:grpSpLocks noChangeAspect="1"/>
            </p:cNvGrpSpPr>
            <p:nvPr/>
          </p:nvGrpSpPr>
          <p:grpSpPr bwMode="auto">
            <a:xfrm>
              <a:off x="4789" y="1213"/>
              <a:ext cx="207" cy="342"/>
              <a:chOff x="1417" y="2185"/>
              <a:chExt cx="375" cy="648"/>
            </a:xfrm>
          </p:grpSpPr>
          <p:sp>
            <p:nvSpPr>
              <p:cNvPr id="160862" name="Line 10"/>
              <p:cNvSpPr>
                <a:spLocks noChangeAspect="1" noChangeShapeType="1"/>
              </p:cNvSpPr>
              <p:nvPr/>
            </p:nvSpPr>
            <p:spPr bwMode="auto">
              <a:xfrm>
                <a:off x="1608" y="2405"/>
                <a:ext cx="0" cy="4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63" name="AutoShape 11"/>
              <p:cNvSpPr>
                <a:spLocks noChangeAspect="1" noChangeArrowheads="1"/>
              </p:cNvSpPr>
              <p:nvPr/>
            </p:nvSpPr>
            <p:spPr bwMode="auto">
              <a:xfrm rot="10800000">
                <a:off x="1417" y="2185"/>
                <a:ext cx="375" cy="274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0850" name="Line 12"/>
            <p:cNvSpPr>
              <a:spLocks noChangeShapeType="1"/>
            </p:cNvSpPr>
            <p:nvPr/>
          </p:nvSpPr>
          <p:spPr bwMode="auto">
            <a:xfrm>
              <a:off x="4760" y="1552"/>
              <a:ext cx="1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851" name="Line 13"/>
            <p:cNvSpPr>
              <a:spLocks noChangeShapeType="1"/>
            </p:cNvSpPr>
            <p:nvPr/>
          </p:nvSpPr>
          <p:spPr bwMode="auto">
            <a:xfrm flipH="1">
              <a:off x="4904" y="744"/>
              <a:ext cx="128" cy="4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0852" name="Group 14"/>
            <p:cNvGrpSpPr>
              <a:grpSpLocks noChangeAspect="1"/>
            </p:cNvGrpSpPr>
            <p:nvPr/>
          </p:nvGrpSpPr>
          <p:grpSpPr bwMode="auto">
            <a:xfrm>
              <a:off x="5517" y="1205"/>
              <a:ext cx="207" cy="342"/>
              <a:chOff x="1417" y="2185"/>
              <a:chExt cx="375" cy="648"/>
            </a:xfrm>
          </p:grpSpPr>
          <p:sp>
            <p:nvSpPr>
              <p:cNvPr id="160860" name="Line 15"/>
              <p:cNvSpPr>
                <a:spLocks noChangeAspect="1" noChangeShapeType="1"/>
              </p:cNvSpPr>
              <p:nvPr/>
            </p:nvSpPr>
            <p:spPr bwMode="auto">
              <a:xfrm>
                <a:off x="1608" y="2405"/>
                <a:ext cx="0" cy="4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61" name="AutoShape 16"/>
              <p:cNvSpPr>
                <a:spLocks noChangeAspect="1" noChangeArrowheads="1"/>
              </p:cNvSpPr>
              <p:nvPr/>
            </p:nvSpPr>
            <p:spPr bwMode="auto">
              <a:xfrm rot="10800000">
                <a:off x="1417" y="2185"/>
                <a:ext cx="375" cy="274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0853" name="Group 17"/>
            <p:cNvGrpSpPr>
              <a:grpSpLocks noChangeAspect="1"/>
            </p:cNvGrpSpPr>
            <p:nvPr/>
          </p:nvGrpSpPr>
          <p:grpSpPr bwMode="auto">
            <a:xfrm>
              <a:off x="5308" y="558"/>
              <a:ext cx="396" cy="182"/>
              <a:chOff x="3508" y="759"/>
              <a:chExt cx="762" cy="349"/>
            </a:xfrm>
          </p:grpSpPr>
          <p:sp>
            <p:nvSpPr>
              <p:cNvPr id="160857" name="Oval 18"/>
              <p:cNvSpPr>
                <a:spLocks noChangeAspect="1" noChangeArrowheads="1"/>
              </p:cNvSpPr>
              <p:nvPr/>
            </p:nvSpPr>
            <p:spPr bwMode="auto">
              <a:xfrm>
                <a:off x="3748" y="787"/>
                <a:ext cx="288" cy="28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858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4078" y="759"/>
                <a:ext cx="192" cy="348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859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3508" y="760"/>
                <a:ext cx="192" cy="348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0854" name="Line 21"/>
            <p:cNvSpPr>
              <a:spLocks noChangeShapeType="1"/>
            </p:cNvSpPr>
            <p:nvPr/>
          </p:nvSpPr>
          <p:spPr bwMode="auto">
            <a:xfrm flipH="1">
              <a:off x="4896" y="752"/>
              <a:ext cx="592" cy="4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855" name="Line 22"/>
            <p:cNvSpPr>
              <a:spLocks noChangeShapeType="1"/>
            </p:cNvSpPr>
            <p:nvPr/>
          </p:nvSpPr>
          <p:spPr bwMode="auto">
            <a:xfrm>
              <a:off x="5072" y="752"/>
              <a:ext cx="552" cy="448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856" name="Line 23"/>
            <p:cNvSpPr>
              <a:spLocks noChangeShapeType="1"/>
            </p:cNvSpPr>
            <p:nvPr/>
          </p:nvSpPr>
          <p:spPr bwMode="auto">
            <a:xfrm>
              <a:off x="5512" y="736"/>
              <a:ext cx="104" cy="448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0840" name="Rectangle 2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60832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88003"/>
              </p:ext>
            </p:extLst>
          </p:nvPr>
        </p:nvGraphicFramePr>
        <p:xfrm>
          <a:off x="723900" y="2133600"/>
          <a:ext cx="63912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75" name="Equation" r:id="rId3" imgW="3479800" imgH="482600" progId="Equation.3">
                  <p:embed/>
                </p:oleObj>
              </mc:Choice>
              <mc:Fallback>
                <p:oleObj name="Equation" r:id="rId3" imgW="3479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133600"/>
                        <a:ext cx="6391275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41" name="Rectangle 26"/>
          <p:cNvSpPr>
            <a:spLocks noChangeArrowheads="1"/>
          </p:cNvSpPr>
          <p:nvPr/>
        </p:nvSpPr>
        <p:spPr bwMode="auto">
          <a:xfrm>
            <a:off x="0" y="3286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60833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1245"/>
              </p:ext>
            </p:extLst>
          </p:nvPr>
        </p:nvGraphicFramePr>
        <p:xfrm>
          <a:off x="762000" y="3160712"/>
          <a:ext cx="60134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76" name="Equation" r:id="rId5" imgW="3175000" imgH="241300" progId="Equation.3">
                  <p:embed/>
                </p:oleObj>
              </mc:Choice>
              <mc:Fallback>
                <p:oleObj name="Equation" r:id="rId5" imgW="3175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60712"/>
                        <a:ext cx="60134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42" name="Rectangle 28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0843" name="Rectangle 29"/>
          <p:cNvSpPr>
            <a:spLocks noChangeArrowheads="1"/>
          </p:cNvSpPr>
          <p:nvPr/>
        </p:nvSpPr>
        <p:spPr bwMode="auto">
          <a:xfrm>
            <a:off x="0" y="3567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0844" name="Rectangle 30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0845" name="Rectangle 31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60834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306193"/>
              </p:ext>
            </p:extLst>
          </p:nvPr>
        </p:nvGraphicFramePr>
        <p:xfrm>
          <a:off x="762000" y="4343400"/>
          <a:ext cx="30543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77" name="Equation" r:id="rId7" imgW="1549400" imgH="228600" progId="Equation.3">
                  <p:embed/>
                </p:oleObj>
              </mc:Choice>
              <mc:Fallback>
                <p:oleObj name="Equation" r:id="rId7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3054350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46" name="Rectangle 33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6083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70848"/>
              </p:ext>
            </p:extLst>
          </p:nvPr>
        </p:nvGraphicFramePr>
        <p:xfrm>
          <a:off x="838200" y="5029200"/>
          <a:ext cx="59388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78" name="Equation" r:id="rId9" imgW="2984500" imgH="254000" progId="Equation.3">
                  <p:embed/>
                </p:oleObj>
              </mc:Choice>
              <mc:Fallback>
                <p:oleObj name="Equation" r:id="rId9" imgW="2984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029200"/>
                        <a:ext cx="5938837" cy="5461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47" name="TextBox 35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533400"/>
            <a:ext cx="7391400" cy="464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28600" y="609600"/>
            <a:ext cx="7772400" cy="487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BBDD3-E995-4FD0-8998-3BBC34A44FCB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Ambiguity resolution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46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</a:rPr>
              <a:t>To use carrier phase data you must estimate the N’s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This can be done using combination of pseudorange and carrier phase data with precise orbits and clocks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Double difference integers can be resolved quickly/instantaneously with high-quality dual frequency phase measurements.  Many techniques developed for accomplishing this – LAMBDA is one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Key factor is narrowing the search space of possible integer values until only one set is likely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“Float solutions” are also used, in which N’s are estimated as real-valued parameters rather than being fixed to integers.</a:t>
            </a:r>
          </a:p>
        </p:txBody>
      </p:sp>
      <p:sp>
        <p:nvSpPr>
          <p:cNvPr id="161796" name="TextBox 3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AFFFFE-F0AA-461E-B907-1E359FEC8D33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Real time Kinematic (RTK)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carrier-phase based positioning technique which solves for a platform position based on its own observations and those from a nearby reference station</a:t>
            </a:r>
          </a:p>
          <a:p>
            <a:pPr eaLnBrk="1" hangingPunct="1"/>
            <a:r>
              <a:rPr lang="en-US" dirty="0" smtClean="0"/>
              <a:t>A data link is required to transmit/receive the observations</a:t>
            </a:r>
          </a:p>
          <a:p>
            <a:pPr eaLnBrk="1" hangingPunct="1"/>
            <a:r>
              <a:rPr lang="en-US" dirty="0" smtClean="0"/>
              <a:t>Measurements are synchronized to GPS 1-s epochs</a:t>
            </a:r>
          </a:p>
          <a:p>
            <a:pPr eaLnBrk="1" hangingPunct="1"/>
            <a:r>
              <a:rPr lang="en-US" dirty="0" smtClean="0"/>
              <a:t>Raw measurements are exchanged</a:t>
            </a:r>
          </a:p>
          <a:p>
            <a:pPr eaLnBrk="1" hangingPunct="1"/>
            <a:r>
              <a:rPr lang="en-US" dirty="0" smtClean="0"/>
              <a:t>Fixed integer solutions can be reliably obtained for short baselines and dual frequency receivers</a:t>
            </a:r>
          </a:p>
        </p:txBody>
      </p:sp>
      <p:sp>
        <p:nvSpPr>
          <p:cNvPr id="168964" name="TextBox 3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4FB916-3C22-4090-89AE-25A7883311CF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PPP – Precise Point Positioning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0263" cy="45720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ja-JP" altLang="en-US" dirty="0"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PPP is the … solution to the processing of pseudorange and carrier-phase measurements from a single GNSS receiver, utilizing satellite constellation precise orbits and clock offsets determined by separate means.</a:t>
            </a:r>
            <a:r>
              <a:rPr lang="ja-JP" altLang="en-US" dirty="0">
                <a:cs typeface="ＭＳ Ｐゴシック" charset="0"/>
              </a:rPr>
              <a:t>”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ja-JP" altLang="en-US" dirty="0"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Separate means</a:t>
            </a:r>
            <a:r>
              <a:rPr lang="ja-JP" altLang="en-US" dirty="0"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– a network of ground stations with high performance receivers, precise models of everything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ja-JP" altLang="en-US" dirty="0"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Precise orbits and clock offsets</a:t>
            </a:r>
            <a:r>
              <a:rPr lang="ja-JP" altLang="en-US" dirty="0"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– estimates that are accurate enough to allow for carrier phase ambiguities to be estimated.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All the accuracy of RTK without the hassle – what</a:t>
            </a:r>
            <a:r>
              <a:rPr lang="ja-JP" altLang="en-US" dirty="0"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s the catch?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ea typeface="ＭＳ Ｐゴシック" charset="0"/>
                <a:cs typeface="ＭＳ Ｐゴシック" charset="0"/>
                <a:hlinkClick r:id="rId2"/>
              </a:rPr>
              <a:t>http://www.gpsworld.com/gnss-system/algorithms-methods/innovation-precise-point-positioning-7040</a:t>
            </a:r>
            <a:r>
              <a:rPr lang="en-US" sz="1600" dirty="0">
                <a:ea typeface="ＭＳ Ｐゴシック" charset="0"/>
                <a:cs typeface="ＭＳ Ｐゴシック" charset="0"/>
              </a:rPr>
              <a:t>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dirty="0">
                <a:ea typeface="ＭＳ Ｐゴシック" charset="0"/>
                <a:cs typeface="ＭＳ Ｐゴシック" charset="0"/>
                <a:hlinkClick r:id="rId3"/>
              </a:rPr>
              <a:t>http://www.insidegnss.com/auto/NovDec06GNSSSolutions.pdf</a:t>
            </a:r>
            <a:r>
              <a:rPr lang="en-US" sz="1600" dirty="0">
                <a:ea typeface="ＭＳ Ｐゴシック" charset="0"/>
                <a:cs typeface="ＭＳ Ｐゴシック" charset="0"/>
              </a:rPr>
              <a:t>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9988" name="TextBox 4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A1A485-08D5-4F18-8262-5791528F8CAA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Online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ppp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services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3" y="1752600"/>
            <a:ext cx="8770937" cy="4373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Natural Resources Canada Site </a:t>
            </a:r>
            <a:endParaRPr lang="en-US" dirty="0"/>
          </a:p>
          <a:p>
            <a:pPr marL="114300" indent="0">
              <a:buNone/>
              <a:defRPr/>
            </a:pPr>
            <a:r>
              <a:rPr lang="en-US" dirty="0" smtClean="0"/>
              <a:t>	</a:t>
            </a:r>
            <a:r>
              <a:rPr lang="en-US" sz="2000" dirty="0">
                <a:hlinkClick r:id="rId2"/>
              </a:rPr>
              <a:t>http://webapp.geod.nrcan.gc.ca/geod/account-compte/</a:t>
            </a:r>
            <a:r>
              <a:rPr lang="en-US" sz="2000" dirty="0" smtClean="0">
                <a:hlinkClick r:id="rId2"/>
              </a:rPr>
              <a:t>login.php</a:t>
            </a:r>
            <a:endParaRPr lang="en-US" sz="2000" dirty="0" smtClean="0"/>
          </a:p>
          <a:p>
            <a:pPr marL="114300" indent="0">
              <a:buNone/>
              <a:defRPr/>
            </a:pPr>
            <a:r>
              <a:rPr lang="en-US" dirty="0" smtClean="0"/>
              <a:t>JPL Site ( but also might require you sign up?)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	</a:t>
            </a:r>
            <a:r>
              <a:rPr lang="en-US" sz="2000" dirty="0" smtClean="0"/>
              <a:t>http</a:t>
            </a:r>
            <a:r>
              <a:rPr lang="en-US" sz="2000" dirty="0"/>
              <a:t>://apps.gdgps.net</a:t>
            </a:r>
            <a:r>
              <a:rPr lang="en-US" sz="2000" dirty="0" smtClean="0"/>
              <a:t>/ 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/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/>
              <a:t>Provide mm to decimeters for static and kinematic positioning.</a:t>
            </a:r>
          </a:p>
          <a:p>
            <a:pPr marL="11430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/>
              <a:t>Online data processing services and real-time and near real-time support</a:t>
            </a:r>
            <a:endParaRPr lang="en-US" sz="2000" dirty="0"/>
          </a:p>
        </p:txBody>
      </p:sp>
      <p:sp>
        <p:nvSpPr>
          <p:cNvPr id="171012" name="TextBox 3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337A77-9BEC-4AF9-A719-4674DB6E0B14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1669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7889"/>
              </p:ext>
            </p:extLst>
          </p:nvPr>
        </p:nvGraphicFramePr>
        <p:xfrm>
          <a:off x="304800" y="1447800"/>
          <a:ext cx="84915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86" name="Document" r:id="rId3" imgW="5503680" imgH="2943720" progId="Word.Document.12">
                  <p:link updateAutomatic="1"/>
                </p:oleObj>
              </mc:Choice>
              <mc:Fallback>
                <p:oleObj name="Document" r:id="rId3" imgW="5503680" imgH="294372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8491537" cy="455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Information from National Resources Canada PPP site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6933" name="TextBox 3"/>
          <p:cNvSpPr txBox="1">
            <a:spLocks noChangeArrowheads="1"/>
          </p:cNvSpPr>
          <p:nvPr/>
        </p:nvSpPr>
        <p:spPr bwMode="auto">
          <a:xfrm>
            <a:off x="711200" y="6299200"/>
            <a:ext cx="7281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http://www.geod.nrcan.gc.ca/faq_e.php#ppp4</a:t>
            </a:r>
          </a:p>
        </p:txBody>
      </p:sp>
      <p:sp>
        <p:nvSpPr>
          <p:cNvPr id="166934" name="TextBox 4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ons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"/>
            <a:ext cx="7320808" cy="54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B0AFC-61D2-4E8A-839A-2C51806E5E22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17408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54000"/>
            <a:ext cx="8778875" cy="633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TextBox 7"/>
          <p:cNvSpPr txBox="1">
            <a:spLocks noChangeArrowheads="1"/>
          </p:cNvSpPr>
          <p:nvPr/>
        </p:nvSpPr>
        <p:spPr bwMode="auto">
          <a:xfrm>
            <a:off x="0" y="534988"/>
            <a:ext cx="3255963" cy="46196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From JPL APPS Site</a:t>
            </a:r>
          </a:p>
        </p:txBody>
      </p:sp>
      <p:sp>
        <p:nvSpPr>
          <p:cNvPr id="174084" name="TextBox 3"/>
          <p:cNvSpPr txBox="1">
            <a:spLocks noChangeArrowheads="1"/>
          </p:cNvSpPr>
          <p:nvPr/>
        </p:nvSpPr>
        <p:spPr bwMode="auto">
          <a:xfrm>
            <a:off x="5605463" y="6535738"/>
            <a:ext cx="35385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174085" name="Slide Number Placeholder 2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EE624829-D260-4FBC-847A-73D8F9C98EAD}" type="slidenum">
              <a:rPr lang="en-US" sz="1200">
                <a:solidFill>
                  <a:schemeClr val="tx2"/>
                </a:solidFill>
              </a:rPr>
              <a:pPr/>
              <a:t>30</a:t>
            </a:fld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CC72C-E8E2-4642-9882-F4CCC1C00C85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Purpose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GPS/GNSS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networks</a:t>
            </a:r>
          </a:p>
        </p:txBody>
      </p:sp>
      <p:sp>
        <p:nvSpPr>
          <p:cNvPr id="175107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ct val="80000"/>
              </a:lnSpc>
            </a:pPr>
            <a:fld id="{7C01A07C-0EEB-4D4F-A460-247615047B8B}" type="slidenum">
              <a:rPr lang="en-US" sz="1200">
                <a:solidFill>
                  <a:srgbClr val="FFFFFF"/>
                </a:solidFill>
                <a:ea typeface="ＭＳ Ｐゴシック"/>
                <a:cs typeface="ＭＳ Ｐゴシック"/>
              </a:rPr>
              <a:pPr algn="r">
                <a:lnSpc>
                  <a:spcPct val="80000"/>
                </a:lnSpc>
              </a:pPr>
              <a:t>31</a:t>
            </a:fld>
            <a:endParaRPr lang="en-US" sz="1200">
              <a:solidFill>
                <a:srgbClr val="FFFFFF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7510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778000"/>
            <a:ext cx="8153400" cy="4318000"/>
          </a:xfrm>
        </p:spPr>
        <p:txBody>
          <a:bodyPr/>
          <a:lstStyle/>
          <a:p>
            <a:pPr eaLnBrk="1" hangingPunct="1"/>
            <a:r>
              <a:rPr lang="en-US" smtClean="0"/>
              <a:t>Provide and archive data</a:t>
            </a:r>
          </a:p>
          <a:p>
            <a:pPr lvl="1" eaLnBrk="1" hangingPunct="1"/>
            <a:r>
              <a:rPr lang="en-US" smtClean="0">
                <a:ea typeface="ＭＳ Ｐゴシック"/>
                <a:cs typeface="ＭＳ Ｐゴシック"/>
              </a:rPr>
              <a:t>E.g., 10+ years of data regularly available.</a:t>
            </a:r>
          </a:p>
          <a:p>
            <a:pPr eaLnBrk="1" hangingPunct="1"/>
            <a:r>
              <a:rPr lang="en-US" smtClean="0"/>
              <a:t>Set standards</a:t>
            </a:r>
          </a:p>
          <a:p>
            <a:pPr lvl="1" eaLnBrk="1" hangingPunct="1"/>
            <a:r>
              <a:rPr lang="en-US" smtClean="0">
                <a:ea typeface="ＭＳ Ｐゴシック"/>
                <a:cs typeface="ＭＳ Ｐゴシック"/>
              </a:rPr>
              <a:t>Site requirements, format, etc.</a:t>
            </a:r>
          </a:p>
          <a:p>
            <a:pPr eaLnBrk="1" hangingPunct="1"/>
            <a:r>
              <a:rPr lang="en-US" smtClean="0"/>
              <a:t>Coordinate analysis efforts</a:t>
            </a:r>
          </a:p>
          <a:p>
            <a:pPr lvl="1" eaLnBrk="1" hangingPunct="1"/>
            <a:r>
              <a:rPr lang="en-US" smtClean="0">
                <a:ea typeface="ＭＳ Ｐゴシック"/>
                <a:cs typeface="ＭＳ Ｐゴシック"/>
              </a:rPr>
              <a:t>In making products out of the raw observations…</a:t>
            </a:r>
          </a:p>
          <a:p>
            <a:pPr eaLnBrk="1" hangingPunct="1"/>
            <a:r>
              <a:rPr lang="en-US" smtClean="0"/>
              <a:t>Support scientific activities</a:t>
            </a:r>
          </a:p>
          <a:p>
            <a:pPr lvl="1" eaLnBrk="1" hangingPunct="1"/>
            <a:r>
              <a:rPr lang="en-US" smtClean="0">
                <a:ea typeface="ＭＳ Ｐゴシック"/>
                <a:cs typeface="ＭＳ Ｐゴシック"/>
              </a:rPr>
              <a:t>ITRF, orbits, etc.</a:t>
            </a:r>
          </a:p>
          <a:p>
            <a:pPr lvl="1" eaLnBrk="1" hangingPunct="1"/>
            <a:r>
              <a:rPr lang="en-US" smtClean="0">
                <a:ea typeface="ＭＳ Ｐゴシック"/>
                <a:cs typeface="ＭＳ Ｐゴシック"/>
              </a:rPr>
              <a:t>Earthquakes, landslides, weather &amp; climate, etc.</a:t>
            </a:r>
          </a:p>
        </p:txBody>
      </p:sp>
      <p:sp>
        <p:nvSpPr>
          <p:cNvPr id="175109" name="TextBox 4"/>
          <p:cNvSpPr txBox="1">
            <a:spLocks noChangeArrowheads="1"/>
          </p:cNvSpPr>
          <p:nvPr/>
        </p:nvSpPr>
        <p:spPr bwMode="auto">
          <a:xfrm>
            <a:off x="5351463" y="6323013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175110" name="Slide Number Placeholder 2"/>
          <p:cNvSpPr txBox="1">
            <a:spLocks noGrp="1"/>
          </p:cNvSpPr>
          <p:nvPr/>
        </p:nvSpPr>
        <p:spPr bwMode="auto">
          <a:xfrm>
            <a:off x="6756400" y="5957888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3606907A-B371-4662-94EC-05CF50357ECD}" type="slidenum">
              <a:rPr lang="en-US" sz="1200">
                <a:solidFill>
                  <a:schemeClr val="tx2"/>
                </a:solidFill>
              </a:rPr>
              <a:pPr algn="r"/>
              <a:t>31</a:t>
            </a:fld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DAEE-6264-4000-9472-EF339C1F7BDD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International GNSS Service (IGS)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676400"/>
            <a:ext cx="4114800" cy="34115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+mj-lt"/>
              </a:rPr>
              <a:t>Federation of 200+ worldwide agencies, universities, research institutions.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+mj-lt"/>
              </a:rPr>
              <a:t>Tracking network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+mj-lt"/>
              </a:rPr>
              <a:t>Products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+mj-lt"/>
              </a:rPr>
              <a:t>Community</a:t>
            </a:r>
          </a:p>
        </p:txBody>
      </p:sp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4656138" y="1143000"/>
            <a:ext cx="344963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4400">
                <a:ea typeface="ＭＳ Ｐゴシック"/>
                <a:cs typeface="ＭＳ Ｐゴシック"/>
                <a:hlinkClick r:id="rId2"/>
              </a:rPr>
              <a:t>http://igs.org/</a:t>
            </a:r>
            <a:endParaRPr lang="en-US" sz="4400">
              <a:ea typeface="ＭＳ Ｐゴシック"/>
              <a:cs typeface="ＭＳ Ｐゴシック"/>
            </a:endParaRPr>
          </a:p>
          <a:p>
            <a:pPr algn="ctr"/>
            <a:endParaRPr lang="en-US" sz="3600">
              <a:ea typeface="ＭＳ Ｐゴシック"/>
              <a:cs typeface="ＭＳ Ｐゴシック"/>
            </a:endParaRPr>
          </a:p>
        </p:txBody>
      </p:sp>
      <p:pic>
        <p:nvPicPr>
          <p:cNvPr id="176133" name="Picture 8" descr="http://igs.org/images/Carto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6475" y="1930400"/>
            <a:ext cx="53943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4" name="TextBox 8"/>
          <p:cNvSpPr txBox="1">
            <a:spLocks noChangeArrowheads="1"/>
          </p:cNvSpPr>
          <p:nvPr/>
        </p:nvSpPr>
        <p:spPr bwMode="auto">
          <a:xfrm>
            <a:off x="304800" y="6356350"/>
            <a:ext cx="3538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176135" name="Slide Number Placeholder 2"/>
          <p:cNvSpPr txBox="1">
            <a:spLocks noGrp="1"/>
          </p:cNvSpPr>
          <p:nvPr/>
        </p:nvSpPr>
        <p:spPr bwMode="auto">
          <a:xfrm>
            <a:off x="6632575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DAEE-6264-4000-9472-EF339C1F7BDD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International GNSS Service (IGS)</a:t>
            </a:r>
          </a:p>
        </p:txBody>
      </p:sp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76269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ea typeface="ＭＳ Ｐゴシック"/>
                <a:cs typeface="ＭＳ Ｐゴシック"/>
              </a:rPr>
              <a:t>They do orbits, so you don’t have to.</a:t>
            </a:r>
            <a:endParaRPr lang="en-US" sz="3600" dirty="0">
              <a:ea typeface="ＭＳ Ｐゴシック"/>
              <a:cs typeface="ＭＳ Ｐゴシック"/>
            </a:endParaRPr>
          </a:p>
        </p:txBody>
      </p:sp>
      <p:sp>
        <p:nvSpPr>
          <p:cNvPr id="176134" name="TextBox 8"/>
          <p:cNvSpPr txBox="1">
            <a:spLocks noChangeArrowheads="1"/>
          </p:cNvSpPr>
          <p:nvPr/>
        </p:nvSpPr>
        <p:spPr bwMode="auto">
          <a:xfrm>
            <a:off x="304800" y="6356350"/>
            <a:ext cx="3538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176135" name="Slide Number Placeholder 2"/>
          <p:cNvSpPr txBox="1">
            <a:spLocks noGrp="1"/>
          </p:cNvSpPr>
          <p:nvPr/>
        </p:nvSpPr>
        <p:spPr bwMode="auto">
          <a:xfrm>
            <a:off x="6632575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75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FACA4-5FAF-4D75-BAB1-01ABC74C27EC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IGS Products</a:t>
            </a:r>
          </a:p>
        </p:txBody>
      </p:sp>
      <p:sp>
        <p:nvSpPr>
          <p:cNvPr id="181251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ct val="80000"/>
              </a:lnSpc>
            </a:pPr>
            <a:fld id="{E22165B3-FDB2-4432-BD63-01F5A072C07F}" type="slidenum">
              <a:rPr lang="en-US" sz="1200">
                <a:ea typeface="ＭＳ Ｐゴシック"/>
                <a:cs typeface="ＭＳ Ｐゴシック"/>
              </a:rPr>
              <a:pPr algn="r">
                <a:lnSpc>
                  <a:spcPct val="80000"/>
                </a:lnSpc>
              </a:pPr>
              <a:t>34</a:t>
            </a:fld>
            <a:endParaRPr lang="en-US" sz="1200">
              <a:ea typeface="ＭＳ Ｐゴシック"/>
              <a:cs typeface="ＭＳ Ｐゴシック"/>
            </a:endParaRPr>
          </a:p>
        </p:txBody>
      </p:sp>
      <p:sp>
        <p:nvSpPr>
          <p:cNvPr id="18125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In addition to raw (RINEX) observations…</a:t>
            </a:r>
          </a:p>
          <a:p>
            <a:pPr eaLnBrk="1" hangingPunct="1"/>
            <a:r>
              <a:rPr lang="en-US" sz="2800" dirty="0" smtClean="0"/>
              <a:t>Various orbit products</a:t>
            </a:r>
          </a:p>
          <a:p>
            <a:pPr eaLnBrk="1" hangingPunct="1"/>
            <a:r>
              <a:rPr lang="en-US" sz="2800" dirty="0" smtClean="0"/>
              <a:t>Station positions (mm-level)</a:t>
            </a:r>
          </a:p>
          <a:p>
            <a:pPr eaLnBrk="1" hangingPunct="1"/>
            <a:r>
              <a:rPr lang="en-US" sz="2800" dirty="0" smtClean="0"/>
              <a:t>Clocks</a:t>
            </a:r>
          </a:p>
          <a:p>
            <a:pPr eaLnBrk="1" hangingPunct="1"/>
            <a:r>
              <a:rPr lang="en-US" sz="2800" dirty="0" smtClean="0"/>
              <a:t>Earth rotation parameters</a:t>
            </a:r>
          </a:p>
          <a:p>
            <a:pPr lvl="1" eaLnBrk="1" hangingPunct="1"/>
            <a:r>
              <a:rPr lang="en-US" sz="2400" dirty="0" smtClean="0">
                <a:ea typeface="ＭＳ Ｐゴシック"/>
                <a:cs typeface="ＭＳ Ｐゴシック"/>
              </a:rPr>
              <a:t>Polar motion, UT1-UTC, etc.</a:t>
            </a:r>
            <a:endParaRPr lang="en-US" sz="2500" dirty="0" smtClean="0">
              <a:ea typeface="ＭＳ Ｐゴシック"/>
              <a:cs typeface="ＭＳ Ｐゴシック"/>
            </a:endParaRPr>
          </a:p>
          <a:p>
            <a:pPr eaLnBrk="1" hangingPunct="1"/>
            <a:r>
              <a:rPr lang="en-US" sz="2800" dirty="0" smtClean="0"/>
              <a:t>Atmospheric parameters (troposphere, </a:t>
            </a:r>
            <a:r>
              <a:rPr lang="en-US" sz="2800" dirty="0" err="1" smtClean="0"/>
              <a:t>iono</a:t>
            </a:r>
            <a:r>
              <a:rPr lang="en-US" sz="2800" dirty="0" smtClean="0"/>
              <a:t>)</a:t>
            </a:r>
          </a:p>
        </p:txBody>
      </p:sp>
      <p:sp>
        <p:nvSpPr>
          <p:cNvPr id="181253" name="TextBox 5"/>
          <p:cNvSpPr txBox="1">
            <a:spLocks noChangeArrowheads="1"/>
          </p:cNvSpPr>
          <p:nvPr/>
        </p:nvSpPr>
        <p:spPr bwMode="auto">
          <a:xfrm>
            <a:off x="5351463" y="6080125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2DBD6E-58D7-4237-9723-16A344C41515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IGS Community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/>
              <a:t>Analysis centers: process observations to make products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Wingdings 2" charset="0"/>
              <a:buNone/>
              <a:defRPr/>
            </a:pPr>
            <a:endParaRPr lang="en-US" sz="2500" dirty="0">
              <a:ea typeface="ＭＳ Ｐゴシック" charset="0"/>
              <a:cs typeface="ＭＳ Ｐゴシック" charset="0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Data </a:t>
            </a:r>
            <a:r>
              <a:rPr lang="en-US" sz="2800" dirty="0"/>
              <a:t>centers: archive and provide access to obs. &amp; prod.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/>
              <a:t>Working groups: specialized topics</a:t>
            </a:r>
          </a:p>
          <a:p>
            <a:pPr marL="640080"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Reference frame, clocks, real-time data, atmosphere, etc.</a:t>
            </a: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2192338"/>
          <a:ext cx="7162800" cy="2393846"/>
        </p:xfrm>
        <a:graphic>
          <a:graphicData uri="http://schemas.openxmlformats.org/drawingml/2006/table">
            <a:tbl>
              <a:tblPr/>
              <a:tblGrid>
                <a:gridCol w="5943600"/>
                <a:gridCol w="1219200"/>
              </a:tblGrid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Center for Orbit Determination in Europe, AIUB, Switzerland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2"/>
                        </a:rPr>
                        <a:t>CODE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6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European Space Operations Center, ESA, Germany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3"/>
                        </a:rPr>
                        <a:t>ESOC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GeoForschungsZentrum, Germany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4"/>
                        </a:rPr>
                        <a:t>GFZ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Jet Propulsion Laboratory, USA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4"/>
                        </a:rPr>
                        <a:t>JPL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National Oceanic and Atmospheric Administration / NGS, USA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5"/>
                        </a:rPr>
                        <a:t>NOAA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Natural Resources Canada, Canada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6"/>
                        </a:rPr>
                        <a:t>NRCan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Scripps Institution of Oceanography, USA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7"/>
                        </a:rPr>
                        <a:t>SIO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U.S. Naval Observatory, USA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8"/>
                        </a:rPr>
                        <a:t>USNO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Massachusetts Institute of Technology, USA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9"/>
                        </a:rPr>
                        <a:t>MIT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</a:rPr>
                        <a:t>Geodetic Observatory Pecny, Czech Republic</a:t>
                      </a: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charset="0"/>
                          <a:ea typeface="ＭＳ Ｐゴシック" charset="0"/>
                          <a:cs typeface="ＭＳ Ｐゴシック" charset="0"/>
                          <a:hlinkClick r:id="rId10"/>
                        </a:rPr>
                        <a:t>GOP-RIGTC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24047" marR="24047" marT="12024" marB="1202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22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2298" name="TextBox 7"/>
          <p:cNvSpPr txBox="1">
            <a:spLocks noChangeArrowheads="1"/>
          </p:cNvSpPr>
          <p:nvPr/>
        </p:nvSpPr>
        <p:spPr bwMode="auto">
          <a:xfrm>
            <a:off x="5402263" y="6080125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0538" y="6356350"/>
            <a:ext cx="2133600" cy="365125"/>
          </a:xfrm>
        </p:spPr>
        <p:txBody>
          <a:bodyPr/>
          <a:lstStyle/>
          <a:p>
            <a:pPr>
              <a:defRPr/>
            </a:pPr>
            <a:fld id="{E760F591-A99E-4C5B-93D1-97CEA74B27B9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U.S. Continuously Operating Reference Stations (CORS)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>
          <a:xfrm>
            <a:off x="185738" y="1371600"/>
            <a:ext cx="8788400" cy="47545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dirty="0" smtClean="0"/>
              <a:t>US-wide GPS network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 smtClean="0"/>
              <a:t>Coordinated by National Geodetic Survey at NOAA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Maintain archive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Check position coordinates daily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Update official coordinates in case of significant displacements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 smtClean="0"/>
              <a:t>Cooperative network: </a:t>
            </a:r>
            <a:r>
              <a:rPr lang="en-US" sz="2600" dirty="0" err="1" smtClean="0"/>
              <a:t>govt</a:t>
            </a:r>
            <a:r>
              <a:rPr lang="en-US" sz="2600" dirty="0" smtClean="0"/>
              <a:t>, academic, commercial, etc.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 smtClean="0"/>
              <a:t>Purpose: provide GPS data to civil users; positioning capability of few cm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Surveyors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GIS professionals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Air 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ea typeface="ＭＳ Ｐゴシック"/>
                <a:cs typeface="ＭＳ Ｐゴシック"/>
              </a:rPr>
              <a:t>Engineers, scientists</a:t>
            </a:r>
          </a:p>
          <a:p>
            <a:pPr eaLnBrk="1" hangingPunct="1">
              <a:lnSpc>
                <a:spcPct val="80000"/>
              </a:lnSpc>
            </a:pPr>
            <a:endParaRPr lang="en-US" sz="2600" dirty="0" smtClean="0"/>
          </a:p>
        </p:txBody>
      </p:sp>
      <p:pic>
        <p:nvPicPr>
          <p:cNvPr id="18330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4191000"/>
            <a:ext cx="41561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1" name="TextBox 6"/>
          <p:cNvSpPr txBox="1">
            <a:spLocks noChangeArrowheads="1"/>
          </p:cNvSpPr>
          <p:nvPr/>
        </p:nvSpPr>
        <p:spPr bwMode="auto">
          <a:xfrm>
            <a:off x="185738" y="6467475"/>
            <a:ext cx="35401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DAEE-6264-4000-9472-EF339C1F7BDD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Lots and Lots of Networks.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bo.unavco.org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134" name="TextBox 8"/>
          <p:cNvSpPr txBox="1">
            <a:spLocks noChangeArrowheads="1"/>
          </p:cNvSpPr>
          <p:nvPr/>
        </p:nvSpPr>
        <p:spPr bwMode="auto">
          <a:xfrm>
            <a:off x="304800" y="6356350"/>
            <a:ext cx="35385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Courtesy F. Nievinski, University of Colorado</a:t>
            </a:r>
          </a:p>
        </p:txBody>
      </p:sp>
      <p:sp>
        <p:nvSpPr>
          <p:cNvPr id="176135" name="Slide Number Placeholder 2"/>
          <p:cNvSpPr txBox="1">
            <a:spLocks noGrp="1"/>
          </p:cNvSpPr>
          <p:nvPr/>
        </p:nvSpPr>
        <p:spPr bwMode="auto">
          <a:xfrm>
            <a:off x="6632575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pic>
        <p:nvPicPr>
          <p:cNvPr id="3" name="Picture 2" descr="Screen Shot 2013-11-04 at 8.06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6553200" cy="44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BDBEF0-EB6F-4CAA-B411-331C24BEBBF8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CORS Network</a:t>
            </a:r>
          </a:p>
        </p:txBody>
      </p:sp>
      <p:sp>
        <p:nvSpPr>
          <p:cNvPr id="184323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ct val="80000"/>
              </a:lnSpc>
            </a:pPr>
            <a:fld id="{1DE79D99-1C63-43E2-A630-1ACCAA070032}" type="slidenum">
              <a:rPr lang="en-US" sz="1200">
                <a:ea typeface="ＭＳ Ｐゴシック"/>
                <a:cs typeface="ＭＳ Ｐゴシック"/>
              </a:rPr>
              <a:pPr algn="r">
                <a:lnSpc>
                  <a:spcPct val="80000"/>
                </a:lnSpc>
              </a:pPr>
              <a:t>38</a:t>
            </a:fld>
            <a:endParaRPr lang="en-US" sz="1200">
              <a:ea typeface="ＭＳ Ｐゴシック"/>
              <a:cs typeface="ＭＳ Ｐゴシック"/>
            </a:endParaRPr>
          </a:p>
        </p:txBody>
      </p:sp>
      <p:pic>
        <p:nvPicPr>
          <p:cNvPr id="18432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381000"/>
            <a:ext cx="5900738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3400" y="510540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But almost none of these sites belong to NGS-NOAA.  NGS is a “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regifter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charset="0"/>
              </a:rPr>
              <a:t>.”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EA5D72-B73C-482D-A4B8-81A4E603BA97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Take home message on precise positioning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3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of carrier phase data has enabled far more precise applications of GPS than basic code-based positioning</a:t>
            </a:r>
          </a:p>
          <a:p>
            <a:pPr eaLnBrk="1" hangingPunct="1"/>
            <a:r>
              <a:rPr lang="en-US" dirty="0" smtClean="0"/>
              <a:t>Modernized signals and global networks are making it easier to exploit carrier phase without investing in local RTK systems </a:t>
            </a:r>
            <a:r>
              <a:rPr lang="en-US" smtClean="0"/>
              <a:t>and </a:t>
            </a:r>
            <a:r>
              <a:rPr lang="en-US" smtClean="0"/>
              <a:t>software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ons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320808" cy="5486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54864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895600"/>
            <a:ext cx="890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meters</a:t>
            </a:r>
          </a:p>
        </p:txBody>
      </p:sp>
    </p:spTree>
    <p:extLst>
      <p:ext uri="{BB962C8B-B14F-4D97-AF65-F5344CB8AC3E}">
        <p14:creationId xmlns:p14="http://schemas.microsoft.com/office/powerpoint/2010/main" val="273853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ons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96" y="372716"/>
            <a:ext cx="7320808" cy="54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41F8D423-8268-2B43-9598-A91AA90151C4}" type="slidenum">
              <a:rPr lang="en-US" sz="900">
                <a:latin typeface="Comic Sans MS" charset="0"/>
              </a:rPr>
              <a:pPr eaLnBrk="1" hangingPunct="1"/>
              <a:t>6</a:t>
            </a:fld>
            <a:endParaRPr lang="en-US" sz="900">
              <a:latin typeface="Comic Sans MS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GPS Point Positioning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Local Area DGPS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Wide Area DGPS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Carrier phase positioning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RTK (real-time kinematic)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4A950C4D-F0B5-5341-8ABD-5A975E20A7C4}" type="slidenum">
              <a:rPr lang="en-US" sz="900">
                <a:latin typeface="Comic Sans MS" charset="0"/>
              </a:rPr>
              <a:pPr eaLnBrk="1" hangingPunct="1"/>
              <a:t>7</a:t>
            </a:fld>
            <a:endParaRPr lang="en-US" sz="900">
              <a:latin typeface="Comic Sans MS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Positioning Techniques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946150"/>
            <a:ext cx="7980363" cy="5149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1. Standalone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Pseudorange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(aka Navigation Solutions)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Homework 8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Typical dual frequency accuracy of several m</a:t>
            </a: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2. Precise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Pseudorange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positions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Use precise orbits and clock </a:t>
            </a:r>
            <a:r>
              <a:rPr lang="en-US" dirty="0" smtClean="0">
                <a:latin typeface="Arial" charset="0"/>
                <a:ea typeface="ＭＳ Ｐゴシック" charset="0"/>
              </a:rPr>
              <a:t>corrections (not a heck of a lot better than 1.)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3. DGPS (differential GPS)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Corrections for common mode errors between user and reference station sent via communication link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Typical accuracy of ~1-3 </a:t>
            </a:r>
            <a:r>
              <a:rPr lang="en-US" dirty="0" smtClean="0">
                <a:latin typeface="Arial" charset="0"/>
                <a:ea typeface="ＭＳ Ｐゴシック" charset="0"/>
              </a:rPr>
              <a:t>m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</a:rPr>
              <a:t>Real time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4. Carrier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phase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positioning (can be differential)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Centimeter level accuracy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Requires integer ambiguity resolution</a:t>
            </a:r>
          </a:p>
        </p:txBody>
      </p:sp>
      <p:grpSp>
        <p:nvGrpSpPr>
          <p:cNvPr id="17413" name="Group 4"/>
          <p:cNvGrpSpPr>
            <a:grpSpLocks/>
          </p:cNvGrpSpPr>
          <p:nvPr/>
        </p:nvGrpSpPr>
        <p:grpSpPr bwMode="auto">
          <a:xfrm>
            <a:off x="6605588" y="958850"/>
            <a:ext cx="2427287" cy="4625975"/>
            <a:chOff x="4203" y="534"/>
            <a:chExt cx="1529" cy="2914"/>
          </a:xfrm>
        </p:grpSpPr>
        <p:sp>
          <p:nvSpPr>
            <p:cNvPr id="17414" name="Line 5"/>
            <p:cNvSpPr>
              <a:spLocks noChangeShapeType="1"/>
            </p:cNvSpPr>
            <p:nvPr/>
          </p:nvSpPr>
          <p:spPr bwMode="auto">
            <a:xfrm flipH="1">
              <a:off x="4959" y="920"/>
              <a:ext cx="7" cy="25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Text Box 6"/>
            <p:cNvSpPr txBox="1">
              <a:spLocks noChangeArrowheads="1"/>
            </p:cNvSpPr>
            <p:nvPr/>
          </p:nvSpPr>
          <p:spPr bwMode="auto">
            <a:xfrm>
              <a:off x="4203" y="534"/>
              <a:ext cx="1529" cy="39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0000FF"/>
                  </a:solidFill>
                </a:rPr>
                <a:t>Increased accuracy,</a:t>
              </a:r>
              <a:r>
                <a:rPr lang="en-US" sz="1600" b="1" dirty="0">
                  <a:solidFill>
                    <a:srgbClr val="FF0033"/>
                  </a:solidFill>
                </a:rPr>
                <a:t> more complexity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A94B934C-329A-3642-9D92-D554210B21B8}" type="slidenum">
              <a:rPr lang="en-US" sz="900">
                <a:latin typeface="Comic Sans MS" charset="0"/>
              </a:rPr>
              <a:pPr eaLnBrk="1" hangingPunct="1"/>
              <a:t>8</a:t>
            </a:fld>
            <a:endParaRPr lang="en-US" sz="900">
              <a:latin typeface="Comic Sans MS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Local Area Differential GPS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295400"/>
            <a:ext cx="7885113" cy="4962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Errors common to two receivers can be cancelled by sharing information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Satellite clock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Orbit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Ionosphere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Troposphere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Cannot cancel multipath, receiver noise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Requires reference station with known location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Stable clock (predictable behavior)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Good satellite visibility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Low multipath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Communication link to users</a:t>
            </a: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Also referred to as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GBAS (Ground Based Augmentation System, I think)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latin typeface="Comic Sans MS" charset="0"/>
              </a:rPr>
              <a:t> </a:t>
            </a:r>
          </a:p>
          <a:p>
            <a:pPr eaLnBrk="1" hangingPunct="1"/>
            <a:r>
              <a:rPr lang="en-US" sz="900">
                <a:latin typeface="Comic Sans MS" charset="0"/>
              </a:rPr>
              <a:t>ASEN 5090 LECTURE NOTES – LARSON, AXELRAD      </a:t>
            </a:r>
            <a:fld id="{BD048C37-65EC-B448-9045-B0D5F2C5738B}" type="slidenum">
              <a:rPr lang="en-US" sz="900">
                <a:latin typeface="Comic Sans MS" charset="0"/>
              </a:rPr>
              <a:pPr eaLnBrk="1" hangingPunct="1"/>
              <a:t>9</a:t>
            </a:fld>
            <a:endParaRPr lang="en-US" sz="900">
              <a:latin typeface="Comic Sans MS" charset="0"/>
            </a:endParaRPr>
          </a:p>
        </p:txBody>
      </p:sp>
      <p:sp>
        <p:nvSpPr>
          <p:cNvPr id="225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Differential GPS</a:t>
            </a:r>
          </a:p>
        </p:txBody>
      </p:sp>
      <p:sp>
        <p:nvSpPr>
          <p:cNvPr id="225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163" y="1143000"/>
            <a:ext cx="8299450" cy="5614988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Pseudorange observables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At reference station, compute correction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Apply at user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Assumes </a:t>
            </a:r>
            <a:r>
              <a:rPr lang="en-US" dirty="0" err="1">
                <a:latin typeface="Arial" charset="0"/>
                <a:ea typeface="ＭＳ Ｐゴシック" charset="0"/>
              </a:rPr>
              <a:t>iono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tropo</a:t>
            </a:r>
            <a:r>
              <a:rPr lang="en-US" dirty="0">
                <a:latin typeface="Arial" charset="0"/>
                <a:ea typeface="ＭＳ Ｐゴシック" charset="0"/>
              </a:rPr>
              <a:t> are identical at reference and user receiver</a:t>
            </a:r>
          </a:p>
          <a:p>
            <a:pPr lvl="2" eaLnBrk="1" hangingPunct="1"/>
            <a:r>
              <a:rPr lang="en-US" dirty="0">
                <a:latin typeface="Arial" charset="0"/>
                <a:ea typeface="ＭＳ Ｐゴシック" charset="0"/>
              </a:rPr>
              <a:t>In reality, </a:t>
            </a:r>
            <a:r>
              <a:rPr lang="en-US" dirty="0" err="1">
                <a:latin typeface="Arial" charset="0"/>
                <a:ea typeface="ＭＳ Ｐゴシック" charset="0"/>
              </a:rPr>
              <a:t>iono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</a:rPr>
              <a:t>decorrelation</a:t>
            </a:r>
            <a:r>
              <a:rPr lang="en-US" dirty="0">
                <a:latin typeface="Arial" charset="0"/>
                <a:ea typeface="ＭＳ Ｐゴシック" charset="0"/>
              </a:rPr>
              <a:t> is ~1m/100km, </a:t>
            </a:r>
            <a:r>
              <a:rPr lang="en-US" dirty="0" err="1">
                <a:latin typeface="Arial" charset="0"/>
                <a:ea typeface="ＭＳ Ｐゴシック" charset="0"/>
              </a:rPr>
              <a:t>tropo</a:t>
            </a:r>
            <a:r>
              <a:rPr lang="en-US" dirty="0">
                <a:latin typeface="Arial" charset="0"/>
                <a:ea typeface="ＭＳ Ｐゴシック" charset="0"/>
              </a:rPr>
              <a:t> depends on height and weather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Smaller the ref-user separation and more frequent corrections yield better accuracy</a:t>
            </a:r>
          </a:p>
        </p:txBody>
      </p:sp>
      <p:sp>
        <p:nvSpPr>
          <p:cNvPr id="22537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343033"/>
              </p:ext>
            </p:extLst>
          </p:nvPr>
        </p:nvGraphicFramePr>
        <p:xfrm>
          <a:off x="984250" y="1416050"/>
          <a:ext cx="49403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7" name="Equation" r:id="rId3" imgW="2844800" imgH="254000" progId="Equation.3">
                  <p:embed/>
                </p:oleObj>
              </mc:Choice>
              <mc:Fallback>
                <p:oleObj name="Equation" r:id="rId3" imgW="2844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416050"/>
                        <a:ext cx="494030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Rectangle 6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646906"/>
              </p:ext>
            </p:extLst>
          </p:nvPr>
        </p:nvGraphicFramePr>
        <p:xfrm>
          <a:off x="962025" y="1958975"/>
          <a:ext cx="52006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8" name="Equation" r:id="rId5" imgW="2895600" imgH="266700" progId="Equation.3">
                  <p:embed/>
                </p:oleObj>
              </mc:Choice>
              <mc:Fallback>
                <p:oleObj name="Equation" r:id="rId5" imgW="28956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958975"/>
                        <a:ext cx="5200650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Rectangle 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976313" y="2765425"/>
          <a:ext cx="58531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9" name="Equation" r:id="rId7" imgW="3365500" imgH="254000" progId="Equation.3">
                  <p:embed/>
                </p:oleObj>
              </mc:Choice>
              <mc:Fallback>
                <p:oleObj name="Equation" r:id="rId7" imgW="3365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765425"/>
                        <a:ext cx="5853112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Rectangle 10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70463"/>
              </p:ext>
            </p:extLst>
          </p:nvPr>
        </p:nvGraphicFramePr>
        <p:xfrm>
          <a:off x="1011238" y="3429000"/>
          <a:ext cx="691356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50" name="Equation" r:id="rId9" imgW="4051300" imgH="266700" progId="Equation.3">
                  <p:embed/>
                </p:oleObj>
              </mc:Choice>
              <mc:Fallback>
                <p:oleObj name="Equation" r:id="rId9" imgW="40513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429000"/>
                        <a:ext cx="6913562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Presentation5.pptx</Template>
  <TotalTime>3531</TotalTime>
  <Words>2275</Words>
  <Application>Microsoft Macintosh PowerPoint</Application>
  <PresentationFormat>On-screen Show (4:3)</PresentationFormat>
  <Paragraphs>401</Paragraphs>
  <Slides>39</Slides>
  <Notes>3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Presentation5</vt:lpstr>
      <vt:lpstr>???</vt:lpstr>
      <vt:lpstr>Equation</vt:lpstr>
      <vt:lpstr>Differential GPS &amp; Carrier Phase Positioning</vt:lpstr>
      <vt:lpstr>PowerPoint Presentation</vt:lpstr>
      <vt:lpstr>PowerPoint Presentation</vt:lpstr>
      <vt:lpstr>PowerPoint Presentation</vt:lpstr>
      <vt:lpstr>PowerPoint Presentation</vt:lpstr>
      <vt:lpstr>Outline</vt:lpstr>
      <vt:lpstr>Positioning Techniques</vt:lpstr>
      <vt:lpstr>Local Area Differential GPS</vt:lpstr>
      <vt:lpstr>Differential GPS</vt:lpstr>
      <vt:lpstr>NDGPS System</vt:lpstr>
      <vt:lpstr>NDGPS System</vt:lpstr>
      <vt:lpstr>PowerPoint Presentation</vt:lpstr>
      <vt:lpstr>From their website:  Why use DGPS? DGPS accuracy and integrity are better than GPS. * Accuracy improvement (2drms): Positions of 10 meters or better are achievable using DGPS (USCG signals) vs. 100 meters or better for GPS (Standard Positioning Service) * Integrity improvement: Provides an independent check of each GPS satellite's signal, and reports whether it's good or bad.  </vt:lpstr>
      <vt:lpstr>Aircraft Landing</vt:lpstr>
      <vt:lpstr>Accuracy</vt:lpstr>
      <vt:lpstr>PowerPoint Presentation</vt:lpstr>
      <vt:lpstr>LAAS / JPALS</vt:lpstr>
      <vt:lpstr>Wide Area DGPS</vt:lpstr>
      <vt:lpstr>High precision positioning</vt:lpstr>
      <vt:lpstr>“CARRIER PHASE”</vt:lpstr>
      <vt:lpstr>CARRIER PHASE MODEL</vt:lpstr>
      <vt:lpstr>COMPARE PSEUDORANGE and CARRIER PHASE</vt:lpstr>
      <vt:lpstr>Carrier Phase Measurements</vt:lpstr>
      <vt:lpstr>Double Difference Carrier Phase Observable</vt:lpstr>
      <vt:lpstr>Ambiguity resolution</vt:lpstr>
      <vt:lpstr>Real time Kinematic (RTK)</vt:lpstr>
      <vt:lpstr>PPP – Precise Point Positioning</vt:lpstr>
      <vt:lpstr>Online ppp services</vt:lpstr>
      <vt:lpstr>Information from National Resources Canada PPP site</vt:lpstr>
      <vt:lpstr>PowerPoint Presentation</vt:lpstr>
      <vt:lpstr>Purpose of GPS/GNSS networks</vt:lpstr>
      <vt:lpstr>International GNSS Service (IGS)</vt:lpstr>
      <vt:lpstr>International GNSS Service (IGS)</vt:lpstr>
      <vt:lpstr>IGS Products</vt:lpstr>
      <vt:lpstr>IGS Community</vt:lpstr>
      <vt:lpstr>U.S. Continuously Operating Reference Stations (CORS)</vt:lpstr>
      <vt:lpstr>Lots and Lots of Networks. pbo.unavco.org</vt:lpstr>
      <vt:lpstr>CORS Network</vt:lpstr>
      <vt:lpstr>Take home message on precise positioning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P. Axelrad &amp; K.M. Larson</dc:creator>
  <cp:keywords/>
  <dc:description/>
  <cp:lastModifiedBy>Kristine Larson</cp:lastModifiedBy>
  <cp:revision>294</cp:revision>
  <dcterms:created xsi:type="dcterms:W3CDTF">2010-10-12T21:13:14Z</dcterms:created>
  <dcterms:modified xsi:type="dcterms:W3CDTF">2013-11-06T16:39:56Z</dcterms:modified>
  <cp:category/>
</cp:coreProperties>
</file>